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5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05" r:id="rId4"/>
    <p:sldId id="263" r:id="rId5"/>
    <p:sldId id="265" r:id="rId6"/>
    <p:sldId id="266" r:id="rId7"/>
    <p:sldId id="267" r:id="rId8"/>
    <p:sldId id="289" r:id="rId9"/>
    <p:sldId id="268" r:id="rId10"/>
    <p:sldId id="269" r:id="rId11"/>
    <p:sldId id="274" r:id="rId12"/>
    <p:sldId id="272" r:id="rId13"/>
    <p:sldId id="275" r:id="rId14"/>
    <p:sldId id="276" r:id="rId15"/>
    <p:sldId id="273" r:id="rId16"/>
    <p:sldId id="279" r:id="rId17"/>
    <p:sldId id="306" r:id="rId18"/>
    <p:sldId id="277" r:id="rId19"/>
    <p:sldId id="278" r:id="rId20"/>
    <p:sldId id="280" r:id="rId21"/>
    <p:sldId id="281" r:id="rId22"/>
    <p:sldId id="307" r:id="rId23"/>
    <p:sldId id="308" r:id="rId24"/>
    <p:sldId id="309" r:id="rId25"/>
    <p:sldId id="310" r:id="rId26"/>
    <p:sldId id="282" r:id="rId27"/>
    <p:sldId id="285" r:id="rId28"/>
    <p:sldId id="288" r:id="rId29"/>
    <p:sldId id="286" r:id="rId30"/>
    <p:sldId id="294" r:id="rId31"/>
    <p:sldId id="295" r:id="rId32"/>
    <p:sldId id="296" r:id="rId33"/>
    <p:sldId id="287" r:id="rId34"/>
    <p:sldId id="297" r:id="rId35"/>
    <p:sldId id="299" r:id="rId36"/>
    <p:sldId id="300" r:id="rId37"/>
    <p:sldId id="293" r:id="rId38"/>
    <p:sldId id="264" r:id="rId39"/>
    <p:sldId id="262" r:id="rId40"/>
  </p:sldIdLst>
  <p:sldSz cx="12192000" cy="6858000"/>
  <p:notesSz cx="6669088" cy="9872663"/>
  <p:embeddedFontLst>
    <p:embeddedFont>
      <p:font typeface="ScalaSans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86A"/>
    <a:srgbClr val="E04006"/>
    <a:srgbClr val="FFA500"/>
    <a:srgbClr val="4D9926"/>
    <a:srgbClr val="4472C4"/>
    <a:srgbClr val="006A95"/>
    <a:srgbClr val="42C0FB"/>
    <a:srgbClr val="339900"/>
    <a:srgbClr val="4D9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855" autoAdjust="0"/>
    <p:restoredTop sz="77052" autoAdjust="0"/>
  </p:normalViewPr>
  <p:slideViewPr>
    <p:cSldViewPr snapToGrid="0">
      <p:cViewPr>
        <p:scale>
          <a:sx n="50" d="100"/>
          <a:sy n="50" d="100"/>
        </p:scale>
        <p:origin x="408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33" d="100"/>
          <a:sy n="133" d="100"/>
        </p:scale>
        <p:origin x="159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732C3-9E21-A747-BBA2-D7C9B6479D07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AD4BEF44-DB5B-7748-8014-471D2F577EF9}">
      <dgm:prSet phldrT="[Tekst]"/>
      <dgm:spPr>
        <a:solidFill>
          <a:srgbClr val="06386A"/>
        </a:solidFill>
      </dgm:spPr>
      <dgm:t>
        <a:bodyPr/>
        <a:lstStyle/>
        <a:p>
          <a:r>
            <a:rPr lang="nl-NL" dirty="0"/>
            <a:t>P1: </a:t>
          </a:r>
          <a:r>
            <a:rPr lang="nl-NL" dirty="0" err="1"/>
            <a:t>Send</a:t>
          </a:r>
          <a:endParaRPr lang="nl-NL" dirty="0"/>
        </a:p>
      </dgm:t>
    </dgm:pt>
    <dgm:pt modelId="{98BC0E68-2A1C-BC46-92DC-EEC5335230A5}" type="parTrans" cxnId="{FAC7C319-B77E-9E4F-BA1B-FB4EC980DD66}">
      <dgm:prSet/>
      <dgm:spPr/>
      <dgm:t>
        <a:bodyPr/>
        <a:lstStyle/>
        <a:p>
          <a:endParaRPr lang="nl-NL"/>
        </a:p>
      </dgm:t>
    </dgm:pt>
    <dgm:pt modelId="{6DA45005-0106-504B-87C9-259101780128}" type="sibTrans" cxnId="{FAC7C319-B77E-9E4F-BA1B-FB4EC980DD66}">
      <dgm:prSet/>
      <dgm:spPr/>
      <dgm:t>
        <a:bodyPr/>
        <a:lstStyle/>
        <a:p>
          <a:endParaRPr lang="nl-NL"/>
        </a:p>
      </dgm:t>
    </dgm:pt>
    <dgm:pt modelId="{2AD9E595-5E1D-A243-A15C-B08A5660D697}">
      <dgm:prSet phldrT="[Tekst]"/>
      <dgm:spPr>
        <a:solidFill>
          <a:srgbClr val="06386A"/>
        </a:solidFill>
      </dgm:spPr>
      <dgm:t>
        <a:bodyPr/>
        <a:lstStyle/>
        <a:p>
          <a:r>
            <a:rPr lang="nl-NL" dirty="0"/>
            <a:t>P2: </a:t>
          </a:r>
          <a:r>
            <a:rPr lang="nl-NL" dirty="0" err="1"/>
            <a:t>Send</a:t>
          </a:r>
          <a:r>
            <a:rPr lang="nl-NL" dirty="0"/>
            <a:t> Back</a:t>
          </a:r>
        </a:p>
      </dgm:t>
    </dgm:pt>
    <dgm:pt modelId="{684DA5D2-B910-BD4E-ABB8-DC2E4B08DEEB}" type="parTrans" cxnId="{4B17D89B-A80A-DE4B-ADA2-40DD32D2515A}">
      <dgm:prSet/>
      <dgm:spPr/>
      <dgm:t>
        <a:bodyPr/>
        <a:lstStyle/>
        <a:p>
          <a:endParaRPr lang="nl-NL"/>
        </a:p>
      </dgm:t>
    </dgm:pt>
    <dgm:pt modelId="{F6B154D3-418C-464B-967D-557ED1C941C9}" type="sibTrans" cxnId="{4B17D89B-A80A-DE4B-ADA2-40DD32D2515A}">
      <dgm:prSet/>
      <dgm:spPr/>
      <dgm:t>
        <a:bodyPr/>
        <a:lstStyle/>
        <a:p>
          <a:endParaRPr lang="nl-NL"/>
        </a:p>
      </dgm:t>
    </dgm:pt>
    <dgm:pt modelId="{A4CBC2E9-63D3-5342-91E0-4853433F1425}">
      <dgm:prSet phldrT="[Tekst]"/>
      <dgm:spPr>
        <a:solidFill>
          <a:srgbClr val="06386A"/>
        </a:solidFill>
      </dgm:spPr>
      <dgm:t>
        <a:bodyPr/>
        <a:lstStyle/>
        <a:p>
          <a:r>
            <a:rPr lang="nl-NL" dirty="0" err="1"/>
            <a:t>Results</a:t>
          </a:r>
          <a:endParaRPr lang="nl-NL" dirty="0"/>
        </a:p>
      </dgm:t>
    </dgm:pt>
    <dgm:pt modelId="{EFE6B423-2022-CD4B-843D-271EBFFCD5E1}" type="parTrans" cxnId="{094DEEAF-FD8F-B543-819D-F1C168F2A05B}">
      <dgm:prSet/>
      <dgm:spPr/>
      <dgm:t>
        <a:bodyPr/>
        <a:lstStyle/>
        <a:p>
          <a:endParaRPr lang="nl-NL"/>
        </a:p>
      </dgm:t>
    </dgm:pt>
    <dgm:pt modelId="{B0B8B1C6-0135-184D-9456-32F96E4826BA}" type="sibTrans" cxnId="{094DEEAF-FD8F-B543-819D-F1C168F2A05B}">
      <dgm:prSet/>
      <dgm:spPr/>
      <dgm:t>
        <a:bodyPr/>
        <a:lstStyle/>
        <a:p>
          <a:endParaRPr lang="nl-NL"/>
        </a:p>
      </dgm:t>
    </dgm:pt>
    <dgm:pt modelId="{CFE85D48-C30A-5345-AC70-0E85388FF365}" type="pres">
      <dgm:prSet presAssocID="{C1D732C3-9E21-A747-BBA2-D7C9B6479D07}" presName="CompostProcess" presStyleCnt="0">
        <dgm:presLayoutVars>
          <dgm:dir/>
          <dgm:resizeHandles val="exact"/>
        </dgm:presLayoutVars>
      </dgm:prSet>
      <dgm:spPr/>
    </dgm:pt>
    <dgm:pt modelId="{977226F6-6356-1C46-8AED-2E158EAEA6BF}" type="pres">
      <dgm:prSet presAssocID="{C1D732C3-9E21-A747-BBA2-D7C9B6479D07}" presName="arrow" presStyleLbl="bgShp" presStyleIdx="0" presStyleCnt="1"/>
      <dgm:spPr/>
    </dgm:pt>
    <dgm:pt modelId="{12A2DBAC-7867-7A44-9A57-975A4960E953}" type="pres">
      <dgm:prSet presAssocID="{C1D732C3-9E21-A747-BBA2-D7C9B6479D07}" presName="linearProcess" presStyleCnt="0"/>
      <dgm:spPr/>
    </dgm:pt>
    <dgm:pt modelId="{D230E8C1-586F-1942-BB8B-11A8ED869E1F}" type="pres">
      <dgm:prSet presAssocID="{AD4BEF44-DB5B-7748-8014-471D2F577EF9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A9FC56-59CE-AA43-85FE-66860B7DF314}" type="pres">
      <dgm:prSet presAssocID="{6DA45005-0106-504B-87C9-259101780128}" presName="sibTrans" presStyleCnt="0"/>
      <dgm:spPr/>
    </dgm:pt>
    <dgm:pt modelId="{CDF9A647-4243-024A-948C-A1E95E59820C}" type="pres">
      <dgm:prSet presAssocID="{2AD9E595-5E1D-A243-A15C-B08A5660D697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56CAA-79F8-3444-AF98-460A615F57D4}" type="pres">
      <dgm:prSet presAssocID="{F6B154D3-418C-464B-967D-557ED1C941C9}" presName="sibTrans" presStyleCnt="0"/>
      <dgm:spPr/>
    </dgm:pt>
    <dgm:pt modelId="{F10EC626-B862-5148-AE28-CC288E6F704B}" type="pres">
      <dgm:prSet presAssocID="{A4CBC2E9-63D3-5342-91E0-4853433F142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C7C319-B77E-9E4F-BA1B-FB4EC980DD66}" srcId="{C1D732C3-9E21-A747-BBA2-D7C9B6479D07}" destId="{AD4BEF44-DB5B-7748-8014-471D2F577EF9}" srcOrd="0" destOrd="0" parTransId="{98BC0E68-2A1C-BC46-92DC-EEC5335230A5}" sibTransId="{6DA45005-0106-504B-87C9-259101780128}"/>
    <dgm:cxn modelId="{094DEEAF-FD8F-B543-819D-F1C168F2A05B}" srcId="{C1D732C3-9E21-A747-BBA2-D7C9B6479D07}" destId="{A4CBC2E9-63D3-5342-91E0-4853433F1425}" srcOrd="2" destOrd="0" parTransId="{EFE6B423-2022-CD4B-843D-271EBFFCD5E1}" sibTransId="{B0B8B1C6-0135-184D-9456-32F96E4826BA}"/>
    <dgm:cxn modelId="{783AB7F4-89AC-FC47-B8C1-7CD85195CEF7}" type="presOf" srcId="{2AD9E595-5E1D-A243-A15C-B08A5660D697}" destId="{CDF9A647-4243-024A-948C-A1E95E59820C}" srcOrd="0" destOrd="0" presId="urn:microsoft.com/office/officeart/2005/8/layout/hProcess9"/>
    <dgm:cxn modelId="{4B17D89B-A80A-DE4B-ADA2-40DD32D2515A}" srcId="{C1D732C3-9E21-A747-BBA2-D7C9B6479D07}" destId="{2AD9E595-5E1D-A243-A15C-B08A5660D697}" srcOrd="1" destOrd="0" parTransId="{684DA5D2-B910-BD4E-ABB8-DC2E4B08DEEB}" sibTransId="{F6B154D3-418C-464B-967D-557ED1C941C9}"/>
    <dgm:cxn modelId="{E0958D07-1CBA-534D-AF56-7DDEEEE818F7}" type="presOf" srcId="{C1D732C3-9E21-A747-BBA2-D7C9B6479D07}" destId="{CFE85D48-C30A-5345-AC70-0E85388FF365}" srcOrd="0" destOrd="0" presId="urn:microsoft.com/office/officeart/2005/8/layout/hProcess9"/>
    <dgm:cxn modelId="{3B0AEF34-1B22-E64C-948A-473B1B6C5A52}" type="presOf" srcId="{A4CBC2E9-63D3-5342-91E0-4853433F1425}" destId="{F10EC626-B862-5148-AE28-CC288E6F704B}" srcOrd="0" destOrd="0" presId="urn:microsoft.com/office/officeart/2005/8/layout/hProcess9"/>
    <dgm:cxn modelId="{6F337CC4-E46D-1D47-8318-98B23E06443D}" type="presOf" srcId="{AD4BEF44-DB5B-7748-8014-471D2F577EF9}" destId="{D230E8C1-586F-1942-BB8B-11A8ED869E1F}" srcOrd="0" destOrd="0" presId="urn:microsoft.com/office/officeart/2005/8/layout/hProcess9"/>
    <dgm:cxn modelId="{6894B081-7D97-8F4E-8DC2-30A2B335BCD5}" type="presParOf" srcId="{CFE85D48-C30A-5345-AC70-0E85388FF365}" destId="{977226F6-6356-1C46-8AED-2E158EAEA6BF}" srcOrd="0" destOrd="0" presId="urn:microsoft.com/office/officeart/2005/8/layout/hProcess9"/>
    <dgm:cxn modelId="{64522AC2-5C8A-D846-AA24-0C2A5CC356A7}" type="presParOf" srcId="{CFE85D48-C30A-5345-AC70-0E85388FF365}" destId="{12A2DBAC-7867-7A44-9A57-975A4960E953}" srcOrd="1" destOrd="0" presId="urn:microsoft.com/office/officeart/2005/8/layout/hProcess9"/>
    <dgm:cxn modelId="{C50A251F-18ED-E848-BAFB-E875501132A0}" type="presParOf" srcId="{12A2DBAC-7867-7A44-9A57-975A4960E953}" destId="{D230E8C1-586F-1942-BB8B-11A8ED869E1F}" srcOrd="0" destOrd="0" presId="urn:microsoft.com/office/officeart/2005/8/layout/hProcess9"/>
    <dgm:cxn modelId="{1924C922-49D6-7748-941E-B57EA0A6D922}" type="presParOf" srcId="{12A2DBAC-7867-7A44-9A57-975A4960E953}" destId="{37A9FC56-59CE-AA43-85FE-66860B7DF314}" srcOrd="1" destOrd="0" presId="urn:microsoft.com/office/officeart/2005/8/layout/hProcess9"/>
    <dgm:cxn modelId="{F7FBCF6F-68ED-2445-A127-BB64EADE011C}" type="presParOf" srcId="{12A2DBAC-7867-7A44-9A57-975A4960E953}" destId="{CDF9A647-4243-024A-948C-A1E95E59820C}" srcOrd="2" destOrd="0" presId="urn:microsoft.com/office/officeart/2005/8/layout/hProcess9"/>
    <dgm:cxn modelId="{DA98CC85-5C84-7142-83BD-D6C86ADB602C}" type="presParOf" srcId="{12A2DBAC-7867-7A44-9A57-975A4960E953}" destId="{28556CAA-79F8-3444-AF98-460A615F57D4}" srcOrd="3" destOrd="0" presId="urn:microsoft.com/office/officeart/2005/8/layout/hProcess9"/>
    <dgm:cxn modelId="{520B798D-81D8-A249-9AB1-A8FB3321F50B}" type="presParOf" srcId="{12A2DBAC-7867-7A44-9A57-975A4960E953}" destId="{F10EC626-B862-5148-AE28-CC288E6F704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226F6-6356-1C46-8AED-2E158EAEA6BF}">
      <dsp:nvSpPr>
        <dsp:cNvPr id="0" name=""/>
        <dsp:cNvSpPr/>
      </dsp:nvSpPr>
      <dsp:spPr>
        <a:xfrm>
          <a:off x="644755" y="0"/>
          <a:ext cx="7307234" cy="222176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E8C1-586F-1942-BB8B-11A8ED869E1F}">
      <dsp:nvSpPr>
        <dsp:cNvPr id="0" name=""/>
        <dsp:cNvSpPr/>
      </dsp:nvSpPr>
      <dsp:spPr>
        <a:xfrm>
          <a:off x="65" y="666528"/>
          <a:ext cx="2649780" cy="888704"/>
        </a:xfrm>
        <a:prstGeom prst="roundRect">
          <a:avLst/>
        </a:prstGeom>
        <a:solidFill>
          <a:srgbClr val="0638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kern="1200" dirty="0"/>
            <a:t>P1: </a:t>
          </a:r>
          <a:r>
            <a:rPr lang="nl-NL" sz="3100" kern="1200" dirty="0" err="1"/>
            <a:t>Send</a:t>
          </a:r>
          <a:endParaRPr lang="nl-NL" sz="3100" kern="1200" dirty="0"/>
        </a:p>
      </dsp:txBody>
      <dsp:txXfrm>
        <a:off x="43448" y="709911"/>
        <a:ext cx="2563014" cy="801938"/>
      </dsp:txXfrm>
    </dsp:sp>
    <dsp:sp modelId="{CDF9A647-4243-024A-948C-A1E95E59820C}">
      <dsp:nvSpPr>
        <dsp:cNvPr id="0" name=""/>
        <dsp:cNvSpPr/>
      </dsp:nvSpPr>
      <dsp:spPr>
        <a:xfrm>
          <a:off x="2973482" y="666528"/>
          <a:ext cx="2649780" cy="888704"/>
        </a:xfrm>
        <a:prstGeom prst="roundRect">
          <a:avLst/>
        </a:prstGeom>
        <a:solidFill>
          <a:srgbClr val="0638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kern="1200" dirty="0"/>
            <a:t>P2: </a:t>
          </a:r>
          <a:r>
            <a:rPr lang="nl-NL" sz="3100" kern="1200" dirty="0" err="1"/>
            <a:t>Send</a:t>
          </a:r>
          <a:r>
            <a:rPr lang="nl-NL" sz="3100" kern="1200" dirty="0"/>
            <a:t> Back</a:t>
          </a:r>
        </a:p>
      </dsp:txBody>
      <dsp:txXfrm>
        <a:off x="3016865" y="709911"/>
        <a:ext cx="2563014" cy="801938"/>
      </dsp:txXfrm>
    </dsp:sp>
    <dsp:sp modelId="{F10EC626-B862-5148-AE28-CC288E6F704B}">
      <dsp:nvSpPr>
        <dsp:cNvPr id="0" name=""/>
        <dsp:cNvSpPr/>
      </dsp:nvSpPr>
      <dsp:spPr>
        <a:xfrm>
          <a:off x="5946900" y="666528"/>
          <a:ext cx="2649780" cy="888704"/>
        </a:xfrm>
        <a:prstGeom prst="roundRect">
          <a:avLst/>
        </a:prstGeom>
        <a:solidFill>
          <a:srgbClr val="0638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100" kern="1200" dirty="0" err="1"/>
            <a:t>Results</a:t>
          </a:r>
          <a:endParaRPr lang="nl-NL" sz="3100" kern="1200" dirty="0"/>
        </a:p>
      </dsp:txBody>
      <dsp:txXfrm>
        <a:off x="5990283" y="709911"/>
        <a:ext cx="2563014" cy="801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889938" cy="495348"/>
          </a:xfrm>
          <a:prstGeom prst="rect">
            <a:avLst/>
          </a:prstGeom>
        </p:spPr>
        <p:txBody>
          <a:bodyPr vert="horz" lIns="91011" tIns="45506" rIns="91011" bIns="45506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8" y="4"/>
            <a:ext cx="2889938" cy="495348"/>
          </a:xfrm>
          <a:prstGeom prst="rect">
            <a:avLst/>
          </a:prstGeom>
        </p:spPr>
        <p:txBody>
          <a:bodyPr vert="horz" lIns="91011" tIns="45506" rIns="91011" bIns="45506" rtlCol="0"/>
          <a:lstStyle>
            <a:lvl1pPr algn="r">
              <a:defRPr sz="1200"/>
            </a:lvl1pPr>
          </a:lstStyle>
          <a:p>
            <a:fld id="{5B3EA575-DAD8-4ED8-8444-5DC83A15F88E}" type="datetimeFigureOut">
              <a:rPr lang="nl-NL" smtClean="0"/>
              <a:t>14-6-2020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7321"/>
            <a:ext cx="2889938" cy="495347"/>
          </a:xfrm>
          <a:prstGeom prst="rect">
            <a:avLst/>
          </a:prstGeom>
        </p:spPr>
        <p:txBody>
          <a:bodyPr vert="horz" lIns="91011" tIns="45506" rIns="91011" bIns="45506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8" y="9377321"/>
            <a:ext cx="2889938" cy="495347"/>
          </a:xfrm>
          <a:prstGeom prst="rect">
            <a:avLst/>
          </a:prstGeom>
        </p:spPr>
        <p:txBody>
          <a:bodyPr vert="horz" lIns="91011" tIns="45506" rIns="91011" bIns="45506" rtlCol="0" anchor="b"/>
          <a:lstStyle>
            <a:lvl1pPr algn="r">
              <a:defRPr sz="1200"/>
            </a:lvl1pPr>
          </a:lstStyle>
          <a:p>
            <a:fld id="{3105530A-3CB8-4D65-AC3C-BA96088DF1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037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889938" cy="495348"/>
          </a:xfrm>
          <a:prstGeom prst="rect">
            <a:avLst/>
          </a:prstGeom>
        </p:spPr>
        <p:txBody>
          <a:bodyPr vert="horz" lIns="91011" tIns="45506" rIns="91011" bIns="45506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8" y="4"/>
            <a:ext cx="2889938" cy="495348"/>
          </a:xfrm>
          <a:prstGeom prst="rect">
            <a:avLst/>
          </a:prstGeom>
        </p:spPr>
        <p:txBody>
          <a:bodyPr vert="horz" lIns="91011" tIns="45506" rIns="91011" bIns="45506" rtlCol="0"/>
          <a:lstStyle>
            <a:lvl1pPr algn="r">
              <a:defRPr sz="1200"/>
            </a:lvl1pPr>
          </a:lstStyle>
          <a:p>
            <a:fld id="{3288C301-6004-484E-9C57-95610DC35587}" type="datetimeFigureOut">
              <a:rPr lang="nl-NL" smtClean="0"/>
              <a:t>14-6-2020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1235075"/>
            <a:ext cx="5916612" cy="3328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11" tIns="45506" rIns="91011" bIns="45506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51226"/>
            <a:ext cx="5335270" cy="3887360"/>
          </a:xfrm>
          <a:prstGeom prst="rect">
            <a:avLst/>
          </a:prstGeom>
        </p:spPr>
        <p:txBody>
          <a:bodyPr vert="horz" lIns="91011" tIns="45506" rIns="91011" bIns="4550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7321"/>
            <a:ext cx="2889938" cy="495347"/>
          </a:xfrm>
          <a:prstGeom prst="rect">
            <a:avLst/>
          </a:prstGeom>
        </p:spPr>
        <p:txBody>
          <a:bodyPr vert="horz" lIns="91011" tIns="45506" rIns="91011" bIns="45506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8" y="9377321"/>
            <a:ext cx="2889938" cy="495347"/>
          </a:xfrm>
          <a:prstGeom prst="rect">
            <a:avLst/>
          </a:prstGeom>
        </p:spPr>
        <p:txBody>
          <a:bodyPr vert="horz" lIns="91011" tIns="45506" rIns="91011" bIns="45506" rtlCol="0" anchor="b"/>
          <a:lstStyle>
            <a:lvl1pPr algn="r">
              <a:defRPr sz="1200"/>
            </a:lvl1pPr>
          </a:lstStyle>
          <a:p>
            <a:fld id="{8E59248D-6AE1-45FB-B2AC-4D683DE60A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615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construction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9248D-6AE1-45FB-B2AC-4D683DE60A4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156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9248D-6AE1-45FB-B2AC-4D683DE60A4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1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9248D-6AE1-45FB-B2AC-4D683DE60A4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33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Object-</a:t>
            </a:r>
            <a:r>
              <a:rPr lang="nl-NL" dirty="0" err="1"/>
              <a:t>oriented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: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system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modelled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set of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manipulated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manner</a:t>
            </a: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9248D-6AE1-45FB-B2AC-4D683DE60A4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359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9248D-6AE1-45FB-B2AC-4D683DE60A4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36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9248D-6AE1-45FB-B2AC-4D683DE60A4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10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99090"/>
            <a:ext cx="9144000" cy="1761514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60604"/>
            <a:ext cx="9144000" cy="113394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1"/>
          </p:nvPr>
        </p:nvSpPr>
        <p:spPr>
          <a:xfrm>
            <a:off x="838199" y="1667875"/>
            <a:ext cx="10515600" cy="43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199" y="172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665203"/>
            <a:ext cx="5181600" cy="43972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665203"/>
            <a:ext cx="5181600" cy="4397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45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498183"/>
            <a:ext cx="5157787" cy="535276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8" y="2033459"/>
            <a:ext cx="5157787" cy="4028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1" y="1495802"/>
            <a:ext cx="5183188" cy="540038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1" y="2033459"/>
            <a:ext cx="5183188" cy="4028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199" y="1726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528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36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5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5945927"/>
            <a:ext cx="12192000" cy="1111668"/>
            <a:chOff x="0" y="5953948"/>
            <a:chExt cx="12192000" cy="1111668"/>
          </a:xfrm>
        </p:grpSpPr>
        <p:sp>
          <p:nvSpPr>
            <p:cNvPr id="8" name="Rectangle 7"/>
            <p:cNvSpPr/>
            <p:nvPr/>
          </p:nvSpPr>
          <p:spPr>
            <a:xfrm>
              <a:off x="0" y="6145053"/>
              <a:ext cx="12192000" cy="72946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32" y="6145052"/>
              <a:ext cx="2463647" cy="7294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097" y="5953948"/>
              <a:ext cx="2254799" cy="111166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172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667875"/>
            <a:ext cx="10515600" cy="43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63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rgbClr val="06386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06386A"/>
          </a:solidFill>
          <a:latin typeface="+mj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6386A"/>
          </a:solidFill>
          <a:latin typeface="+mj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6386A"/>
          </a:solidFill>
          <a:latin typeface="+mj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6386A"/>
          </a:solidFill>
          <a:latin typeface="+mj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6386A"/>
          </a:solidFill>
          <a:latin typeface="+mj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://otree-demo.herokuapp.com/dem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jetbrains.com/pychar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tiff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PHPeters/Running_Online_Experim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9.tiff"/><Relationship Id="rId4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christianpeters.herokuap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accountingexperiments.com/post/server-deployme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4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hyperlink" Target="https://ssrn.com/abstract=345036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lburgss.co1.qualtrics.com/Q/EditSection/Blocks?SurveyID=SV_1zXEx9tcFOPz1D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0.tiff"/><Relationship Id="rId4" Type="http://schemas.openxmlformats.org/officeDocument/2006/relationships/hyperlink" Target="https://tilburgss.co1.qualtrics.com/jfe/form/SV_1zXEx9tcFOPz1D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CPHPeters" TargetMode="External"/><Relationship Id="rId7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hyperlink" Target="https://www.python.org/" TargetMode="External"/><Relationship Id="rId4" Type="http://schemas.openxmlformats.org/officeDocument/2006/relationships/image" Target="../media/image6.tiff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2350" y="184495"/>
            <a:ext cx="10147300" cy="176151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6386A"/>
                </a:solidFill>
              </a:rPr>
              <a:t>Building your </a:t>
            </a:r>
            <a:r>
              <a:rPr lang="en-US" sz="3000" b="1" dirty="0">
                <a:solidFill>
                  <a:srgbClr val="06386A"/>
                </a:solidFill>
              </a:rPr>
              <a:t>Own Experiment</a:t>
            </a:r>
            <a:endParaRPr lang="nl-NL" sz="3000" b="1" dirty="0">
              <a:solidFill>
                <a:srgbClr val="06386A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23974"/>
            <a:ext cx="9144000" cy="2212920"/>
          </a:xfrm>
        </p:spPr>
        <p:txBody>
          <a:bodyPr>
            <a:normAutofit fontScale="92500" lnSpcReduction="20000"/>
          </a:bodyPr>
          <a:lstStyle/>
          <a:p>
            <a:r>
              <a:rPr lang="nl-NL" sz="2400" dirty="0" err="1" smtClean="0">
                <a:solidFill>
                  <a:srgbClr val="06386A"/>
                </a:solidFill>
              </a:rPr>
              <a:t>From</a:t>
            </a:r>
            <a:r>
              <a:rPr lang="nl-NL" sz="2400" dirty="0" smtClean="0">
                <a:solidFill>
                  <a:srgbClr val="06386A"/>
                </a:solidFill>
              </a:rPr>
              <a:t> Design </a:t>
            </a:r>
            <a:r>
              <a:rPr lang="nl-NL" sz="2400" dirty="0" err="1" smtClean="0">
                <a:solidFill>
                  <a:srgbClr val="06386A"/>
                </a:solidFill>
              </a:rPr>
              <a:t>to</a:t>
            </a:r>
            <a:r>
              <a:rPr lang="nl-NL" sz="2400" dirty="0" smtClean="0">
                <a:solidFill>
                  <a:srgbClr val="06386A"/>
                </a:solidFill>
              </a:rPr>
              <a:t> Data</a:t>
            </a:r>
            <a:endParaRPr lang="nl-NL" sz="2400" dirty="0">
              <a:solidFill>
                <a:srgbClr val="06386A"/>
              </a:solidFill>
            </a:endParaRPr>
          </a:p>
          <a:p>
            <a:endParaRPr lang="nl-NL" sz="2400" dirty="0">
              <a:solidFill>
                <a:srgbClr val="06386A"/>
              </a:solidFill>
            </a:endParaRPr>
          </a:p>
          <a:p>
            <a:r>
              <a:rPr lang="nl-NL" sz="2400" dirty="0" err="1" smtClean="0">
                <a:solidFill>
                  <a:srgbClr val="06386A"/>
                </a:solidFill>
              </a:rPr>
              <a:t>Limperg</a:t>
            </a:r>
            <a:r>
              <a:rPr lang="nl-NL" sz="2400" dirty="0" smtClean="0">
                <a:solidFill>
                  <a:srgbClr val="06386A"/>
                </a:solidFill>
              </a:rPr>
              <a:t> Course on </a:t>
            </a:r>
            <a:r>
              <a:rPr lang="nl-NL" sz="2400" dirty="0" err="1" smtClean="0">
                <a:solidFill>
                  <a:srgbClr val="06386A"/>
                </a:solidFill>
              </a:rPr>
              <a:t>Experimental</a:t>
            </a:r>
            <a:r>
              <a:rPr lang="nl-NL" sz="2400" dirty="0" smtClean="0">
                <a:solidFill>
                  <a:srgbClr val="06386A"/>
                </a:solidFill>
              </a:rPr>
              <a:t> Accounting Research</a:t>
            </a:r>
            <a:endParaRPr lang="nl-NL" sz="2400" dirty="0">
              <a:solidFill>
                <a:srgbClr val="06386A"/>
              </a:solidFill>
            </a:endParaRPr>
          </a:p>
          <a:p>
            <a:r>
              <a:rPr lang="nl-NL" sz="2400" b="1" dirty="0" err="1">
                <a:solidFill>
                  <a:srgbClr val="06386A"/>
                </a:solidFill>
              </a:rPr>
              <a:t>Guest</a:t>
            </a:r>
            <a:r>
              <a:rPr lang="nl-NL" sz="2400" b="1" dirty="0">
                <a:solidFill>
                  <a:srgbClr val="06386A"/>
                </a:solidFill>
              </a:rPr>
              <a:t> </a:t>
            </a:r>
            <a:r>
              <a:rPr lang="nl-NL" sz="2400" b="1" dirty="0" err="1" smtClean="0">
                <a:solidFill>
                  <a:srgbClr val="06386A"/>
                </a:solidFill>
              </a:rPr>
              <a:t>Lecture</a:t>
            </a:r>
            <a:endParaRPr lang="nl-NL" sz="2400" b="1" dirty="0" smtClean="0">
              <a:solidFill>
                <a:srgbClr val="06386A"/>
              </a:solidFill>
            </a:endParaRPr>
          </a:p>
          <a:p>
            <a:r>
              <a:rPr lang="nl-NL" sz="2400" dirty="0" err="1" smtClean="0">
                <a:solidFill>
                  <a:srgbClr val="06386A"/>
                </a:solidFill>
              </a:rPr>
              <a:t>June</a:t>
            </a:r>
            <a:r>
              <a:rPr lang="nl-NL" sz="2400" dirty="0" smtClean="0">
                <a:solidFill>
                  <a:srgbClr val="06386A"/>
                </a:solidFill>
              </a:rPr>
              <a:t> 15, 2020</a:t>
            </a:r>
            <a:endParaRPr lang="nl-NL" sz="2400" dirty="0">
              <a:solidFill>
                <a:srgbClr val="06386A"/>
              </a:solidFill>
            </a:endParaRPr>
          </a:p>
          <a:p>
            <a:r>
              <a:rPr lang="nl-NL" sz="2400" dirty="0">
                <a:solidFill>
                  <a:srgbClr val="06386A"/>
                </a:solidFill>
              </a:rPr>
              <a:t>Christian Peters</a:t>
            </a:r>
          </a:p>
        </p:txBody>
      </p:sp>
    </p:spTree>
    <p:extLst>
      <p:ext uri="{BB962C8B-B14F-4D97-AF65-F5344CB8AC3E}">
        <p14:creationId xmlns:p14="http://schemas.microsoft.com/office/powerpoint/2010/main" val="224513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3ED00AD-E0AD-5B42-85DC-21E609A0B2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3098" y="1667875"/>
            <a:ext cx="10947401" cy="4394555"/>
          </a:xfrm>
        </p:spPr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oTree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shows up as a folder on </a:t>
            </a:r>
            <a:r>
              <a:rPr lang="nl-NL" dirty="0" err="1"/>
              <a:t>your</a:t>
            </a:r>
            <a:r>
              <a:rPr lang="nl-NL" dirty="0"/>
              <a:t> computer (e.g., /Users/Christian/</a:t>
            </a:r>
            <a:r>
              <a:rPr lang="nl-NL" dirty="0" err="1"/>
              <a:t>oTree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In </a:t>
            </a:r>
            <a:r>
              <a:rPr lang="nl-NL" dirty="0" err="1"/>
              <a:t>this</a:t>
            </a:r>
            <a:r>
              <a:rPr lang="nl-NL" dirty="0"/>
              <a:t> folder </a:t>
            </a: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: ready-made apps.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>
                <a:solidFill>
                  <a:srgbClr val="4D9926"/>
                </a:solidFill>
              </a:rPr>
              <a:t>own</a:t>
            </a:r>
            <a:r>
              <a:rPr lang="nl-NL" dirty="0">
                <a:solidFill>
                  <a:srgbClr val="4D9926"/>
                </a:solidFill>
              </a:rPr>
              <a:t> app</a:t>
            </a:r>
            <a:r>
              <a:rPr lang="nl-NL" dirty="0"/>
              <a:t>: 	</a:t>
            </a:r>
            <a:r>
              <a:rPr lang="nl-NL" dirty="0">
                <a:solidFill>
                  <a:srgbClr val="C00000"/>
                </a:solidFill>
              </a:rPr>
              <a:t>cd ‘</a:t>
            </a:r>
            <a:r>
              <a:rPr lang="nl-NL" i="1" dirty="0" err="1" smtClean="0">
                <a:solidFill>
                  <a:srgbClr val="C00000"/>
                </a:solidFill>
              </a:rPr>
              <a:t>oTree</a:t>
            </a:r>
            <a:r>
              <a:rPr lang="nl-NL" i="1" dirty="0" smtClean="0">
                <a:solidFill>
                  <a:srgbClr val="C00000"/>
                </a:solidFill>
              </a:rPr>
              <a:t> Folder</a:t>
            </a:r>
            <a:r>
              <a:rPr lang="nl-NL" dirty="0">
                <a:solidFill>
                  <a:srgbClr val="C00000"/>
                </a:solidFill>
              </a:rPr>
              <a:t>’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C00000"/>
                </a:solidFill>
              </a:rPr>
              <a:t>					</a:t>
            </a:r>
            <a:r>
              <a:rPr lang="nl-NL" dirty="0" err="1">
                <a:solidFill>
                  <a:srgbClr val="C00000"/>
                </a:solidFill>
              </a:rPr>
              <a:t>otree</a:t>
            </a:r>
            <a:r>
              <a:rPr lang="nl-NL" dirty="0">
                <a:solidFill>
                  <a:srgbClr val="C00000"/>
                </a:solidFill>
              </a:rPr>
              <a:t> startapp </a:t>
            </a:r>
            <a:r>
              <a:rPr lang="nl-NL" dirty="0" err="1">
                <a:solidFill>
                  <a:srgbClr val="C00000"/>
                </a:solidFill>
              </a:rPr>
              <a:t>GuestLecture</a:t>
            </a:r>
            <a:endParaRPr lang="nl-NL" dirty="0">
              <a:solidFill>
                <a:srgbClr val="C00000"/>
              </a:solidFill>
            </a:endParaRP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414A13-A415-964B-80E3-430AF07E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Structure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1AEF54-5CA2-1D42-B738-05A4F2FC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8F48E18-DC65-4547-9B78-3D1D1BC0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32" y="4246980"/>
            <a:ext cx="5772318" cy="24384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8557972-3786-1F41-A9E2-5CF31183742E}"/>
              </a:ext>
            </a:extLst>
          </p:cNvPr>
          <p:cNvSpPr/>
          <p:nvPr/>
        </p:nvSpPr>
        <p:spPr>
          <a:xfrm>
            <a:off x="5803900" y="5402680"/>
            <a:ext cx="1193800" cy="1219200"/>
          </a:xfrm>
          <a:prstGeom prst="rect">
            <a:avLst/>
          </a:prstGeom>
          <a:noFill/>
          <a:ln w="38100">
            <a:solidFill>
              <a:srgbClr val="4D9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B3B8E26-5A4E-4649-B8AA-82FA2EFE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492" y="3366229"/>
            <a:ext cx="422458" cy="4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7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A01B734-AD2C-7846-858C-C7A8BC3D893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smtClean="0"/>
              <a:t>An </a:t>
            </a:r>
            <a:r>
              <a:rPr lang="nl-NL" dirty="0" err="1" smtClean="0"/>
              <a:t>example</a:t>
            </a:r>
            <a:r>
              <a:rPr lang="nl-NL" dirty="0" smtClean="0"/>
              <a:t> experiment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b="1" dirty="0">
                <a:hlinkClick r:id="rId2"/>
              </a:rPr>
              <a:t>Trust Game</a:t>
            </a:r>
            <a:r>
              <a:rPr lang="nl-NL" dirty="0"/>
              <a:t> (Berg, </a:t>
            </a:r>
            <a:r>
              <a:rPr lang="nl-NL" dirty="0" err="1"/>
              <a:t>Dickhaut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McCabe</a:t>
            </a:r>
            <a:r>
              <a:rPr lang="nl-NL" dirty="0"/>
              <a:t>, 1995)</a:t>
            </a:r>
          </a:p>
          <a:p>
            <a:endParaRPr lang="nl-NL" dirty="0"/>
          </a:p>
          <a:p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b="1" dirty="0" err="1"/>
              <a:t>trustor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b="1" dirty="0"/>
              <a:t>trustee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b="1" dirty="0" err="1"/>
              <a:t>Multiplication</a:t>
            </a:r>
            <a:r>
              <a:rPr lang="nl-NL" b="1" dirty="0"/>
              <a:t> factor </a:t>
            </a:r>
            <a:r>
              <a:rPr lang="nl-NL" dirty="0"/>
              <a:t>of 3</a:t>
            </a:r>
          </a:p>
          <a:p>
            <a:endParaRPr lang="nl-NL" dirty="0"/>
          </a:p>
          <a:p>
            <a:r>
              <a:rPr lang="nl-NL" dirty="0"/>
              <a:t>An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b="1" dirty="0" err="1"/>
              <a:t>endowment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trustor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8EA06E-C897-6944-A1CB-205AEDCF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 </a:t>
            </a:r>
            <a:r>
              <a:rPr lang="nl-NL" dirty="0" err="1" smtClean="0"/>
              <a:t>Example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BB0FE15-D464-4C4B-9A26-A4BAABB3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37" y="2241829"/>
            <a:ext cx="5983030" cy="366020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534022D-F650-D44B-A2CD-C783F01A3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AB12AAA-0D2A-F049-8A9F-9480F3107C2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7454901" cy="4394555"/>
          </a:xfrm>
        </p:spPr>
        <p:txBody>
          <a:bodyPr>
            <a:normAutofit/>
          </a:bodyPr>
          <a:lstStyle/>
          <a:p>
            <a:r>
              <a:rPr lang="nl-NL" b="1" dirty="0" smtClean="0"/>
              <a:t>Templates</a:t>
            </a:r>
          </a:p>
          <a:p>
            <a:pPr lvl="1"/>
            <a:r>
              <a:rPr lang="nl-NL" sz="1800" dirty="0" smtClean="0"/>
              <a:t>Every page in </a:t>
            </a:r>
            <a:r>
              <a:rPr lang="nl-NL" sz="1800" dirty="0" err="1" smtClean="0"/>
              <a:t>your</a:t>
            </a:r>
            <a:r>
              <a:rPr lang="nl-NL" sz="1800" dirty="0" smtClean="0"/>
              <a:t> experiment is a template </a:t>
            </a:r>
            <a:r>
              <a:rPr lang="nl-NL" sz="1800" dirty="0" err="1" smtClean="0"/>
              <a:t>with</a:t>
            </a:r>
            <a:r>
              <a:rPr lang="nl-NL" sz="1800" dirty="0" smtClean="0"/>
              <a:t> </a:t>
            </a:r>
            <a:r>
              <a:rPr lang="nl-NL" sz="1800" b="1" dirty="0" err="1" smtClean="0"/>
              <a:t>text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b="1" dirty="0" err="1" smtClean="0"/>
              <a:t>layout</a:t>
            </a:r>
            <a:r>
              <a:rPr lang="nl-NL" sz="1800" dirty="0" smtClean="0"/>
              <a:t>.</a:t>
            </a:r>
            <a:endParaRPr lang="nl-NL" sz="1800" b="1" dirty="0" smtClean="0"/>
          </a:p>
          <a:p>
            <a:endParaRPr lang="nl-NL" b="1" dirty="0">
              <a:solidFill>
                <a:srgbClr val="4D9926"/>
              </a:solidFill>
            </a:endParaRPr>
          </a:p>
          <a:p>
            <a:r>
              <a:rPr lang="nl-NL" b="1" dirty="0" smtClean="0">
                <a:solidFill>
                  <a:srgbClr val="4D9926"/>
                </a:solidFill>
              </a:rPr>
              <a:t>Models.py</a:t>
            </a:r>
            <a:endParaRPr lang="nl-NL" b="1" dirty="0">
              <a:solidFill>
                <a:srgbClr val="4D9926"/>
              </a:solidFill>
            </a:endParaRPr>
          </a:p>
          <a:p>
            <a:pPr lvl="1"/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define</a:t>
            </a:r>
            <a:r>
              <a:rPr lang="nl-NL" sz="1800" dirty="0"/>
              <a:t> </a:t>
            </a:r>
            <a:r>
              <a:rPr lang="nl-NL" sz="1800" b="1" dirty="0" err="1">
                <a:solidFill>
                  <a:srgbClr val="4D9926"/>
                </a:solidFill>
              </a:rPr>
              <a:t>every</a:t>
            </a:r>
            <a:r>
              <a:rPr lang="nl-NL" sz="1800" b="1" dirty="0">
                <a:solidFill>
                  <a:srgbClr val="4D9926"/>
                </a:solidFill>
              </a:rPr>
              <a:t> </a:t>
            </a:r>
            <a:r>
              <a:rPr lang="nl-NL" sz="1800" b="1" dirty="0" err="1">
                <a:solidFill>
                  <a:srgbClr val="4D9926"/>
                </a:solidFill>
              </a:rPr>
              <a:t>variable</a:t>
            </a:r>
            <a:r>
              <a:rPr lang="nl-NL" sz="1800" dirty="0"/>
              <a:t> </a:t>
            </a:r>
            <a:r>
              <a:rPr lang="nl-NL" sz="1800" dirty="0" err="1"/>
              <a:t>that</a:t>
            </a:r>
            <a:r>
              <a:rPr lang="nl-NL" sz="1800" dirty="0"/>
              <a:t>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in </a:t>
            </a:r>
            <a:r>
              <a:rPr lang="nl-NL" sz="1800" dirty="0" err="1"/>
              <a:t>your</a:t>
            </a:r>
            <a:r>
              <a:rPr lang="nl-NL" sz="1800" dirty="0"/>
              <a:t> experiment.</a:t>
            </a:r>
            <a:endParaRPr lang="nl-NL" b="1" dirty="0">
              <a:solidFill>
                <a:schemeClr val="accent2"/>
              </a:solidFill>
            </a:endParaRPr>
          </a:p>
          <a:p>
            <a:endParaRPr lang="nl-NL" b="1" dirty="0">
              <a:solidFill>
                <a:schemeClr val="accent2"/>
              </a:solidFill>
            </a:endParaRPr>
          </a:p>
          <a:p>
            <a:r>
              <a:rPr lang="nl-NL" b="1" dirty="0" err="1">
                <a:solidFill>
                  <a:schemeClr val="accent2"/>
                </a:solidFill>
              </a:rPr>
              <a:t>Pages.py</a:t>
            </a:r>
            <a:endParaRPr lang="nl-NL" b="1" dirty="0">
              <a:solidFill>
                <a:schemeClr val="accent2"/>
              </a:solidFill>
            </a:endParaRPr>
          </a:p>
          <a:p>
            <a:pPr lvl="1"/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determine</a:t>
            </a:r>
            <a:r>
              <a:rPr lang="nl-NL" sz="1800" dirty="0"/>
              <a:t> </a:t>
            </a:r>
            <a:r>
              <a:rPr lang="nl-NL" sz="1800" b="1" dirty="0" err="1">
                <a:solidFill>
                  <a:schemeClr val="accent2"/>
                </a:solidFill>
              </a:rPr>
              <a:t>what</a:t>
            </a:r>
            <a:r>
              <a:rPr lang="nl-NL" sz="1800" dirty="0"/>
              <a:t> is </a:t>
            </a:r>
            <a:r>
              <a:rPr lang="nl-NL" sz="1800" dirty="0" err="1"/>
              <a:t>showed</a:t>
            </a:r>
            <a:r>
              <a:rPr lang="nl-NL" sz="1800" dirty="0"/>
              <a:t>, </a:t>
            </a:r>
            <a:r>
              <a:rPr lang="nl-NL" sz="1800" b="1" dirty="0" err="1">
                <a:solidFill>
                  <a:schemeClr val="accent2"/>
                </a:solidFill>
              </a:rPr>
              <a:t>when</a:t>
            </a:r>
            <a:r>
              <a:rPr lang="nl-NL" sz="1800" dirty="0"/>
              <a:t>,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b="1" dirty="0" err="1">
                <a:solidFill>
                  <a:schemeClr val="accent2"/>
                </a:solidFill>
              </a:rPr>
              <a:t>how</a:t>
            </a:r>
            <a:r>
              <a:rPr lang="nl-NL" sz="1800" b="1" dirty="0">
                <a:solidFill>
                  <a:schemeClr val="accent2"/>
                </a:solidFill>
              </a:rPr>
              <a:t> long?</a:t>
            </a:r>
            <a:endParaRPr lang="nl-NL" b="1" dirty="0">
              <a:solidFill>
                <a:schemeClr val="accent2"/>
              </a:solidFill>
            </a:endParaRPr>
          </a:p>
          <a:p>
            <a:endParaRPr lang="nl-NL" b="1" dirty="0">
              <a:solidFill>
                <a:schemeClr val="accent2"/>
              </a:solidFill>
            </a:endParaRPr>
          </a:p>
          <a:p>
            <a:r>
              <a:rPr lang="nl-NL" b="1" dirty="0" err="1">
                <a:solidFill>
                  <a:srgbClr val="7030A0"/>
                </a:solidFill>
              </a:rPr>
              <a:t>Settings.py</a:t>
            </a:r>
            <a:endParaRPr lang="nl-NL" b="1" dirty="0">
              <a:solidFill>
                <a:srgbClr val="7030A0"/>
              </a:solidFill>
            </a:endParaRPr>
          </a:p>
          <a:p>
            <a:pPr lvl="1"/>
            <a:r>
              <a:rPr lang="nl-NL" sz="1800" dirty="0" err="1"/>
              <a:t>Used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determine</a:t>
            </a:r>
            <a:r>
              <a:rPr lang="nl-NL" sz="1800" dirty="0"/>
              <a:t> </a:t>
            </a:r>
            <a:r>
              <a:rPr lang="nl-NL" sz="1800" b="1" dirty="0" err="1">
                <a:solidFill>
                  <a:srgbClr val="7030A0"/>
                </a:solidFill>
              </a:rPr>
              <a:t>payoff</a:t>
            </a:r>
            <a:r>
              <a:rPr lang="nl-NL" sz="1800" b="1" dirty="0">
                <a:solidFill>
                  <a:srgbClr val="7030A0"/>
                </a:solidFill>
              </a:rPr>
              <a:t> </a:t>
            </a:r>
            <a:r>
              <a:rPr lang="nl-NL" sz="1800" b="1" dirty="0" err="1">
                <a:solidFill>
                  <a:srgbClr val="7030A0"/>
                </a:solidFill>
              </a:rPr>
              <a:t>structure</a:t>
            </a:r>
            <a:r>
              <a:rPr lang="nl-NL" sz="1800" b="1" dirty="0">
                <a:solidFill>
                  <a:srgbClr val="7030A0"/>
                </a:solidFill>
              </a:rPr>
              <a:t> </a:t>
            </a:r>
            <a:r>
              <a:rPr lang="nl-NL" sz="1800" dirty="0" err="1">
                <a:solidFill>
                  <a:srgbClr val="7030A0"/>
                </a:solidFill>
              </a:rPr>
              <a:t>and</a:t>
            </a:r>
            <a:r>
              <a:rPr lang="nl-NL" sz="1800" dirty="0">
                <a:solidFill>
                  <a:srgbClr val="7030A0"/>
                </a:solidFill>
              </a:rPr>
              <a:t> </a:t>
            </a:r>
            <a:r>
              <a:rPr lang="nl-NL" sz="1800" dirty="0" err="1"/>
              <a:t>general</a:t>
            </a:r>
            <a:r>
              <a:rPr lang="nl-NL" sz="1800" dirty="0"/>
              <a:t> </a:t>
            </a:r>
            <a:r>
              <a:rPr lang="nl-NL" sz="1800" dirty="0" err="1"/>
              <a:t>application</a:t>
            </a:r>
            <a:r>
              <a:rPr lang="nl-NL" sz="1800" dirty="0"/>
              <a:t> </a:t>
            </a:r>
            <a:r>
              <a:rPr lang="nl-NL" sz="1800" dirty="0" err="1"/>
              <a:t>settings</a:t>
            </a:r>
            <a:endParaRPr lang="nl-NL" sz="1800" b="1" dirty="0"/>
          </a:p>
          <a:p>
            <a:pPr lvl="1"/>
            <a:endParaRPr lang="nl-NL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3375C7-6EF1-104A-B958-05FBA8C7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2864"/>
            <a:ext cx="10515600" cy="1325563"/>
          </a:xfrm>
        </p:spPr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Four</a:t>
            </a:r>
            <a:r>
              <a:rPr lang="nl-NL" dirty="0" smtClean="0"/>
              <a:t> Building Blocks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9B5DA0-9978-2940-A89A-F8691657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7203B158-66BD-FD4E-9B70-26E1D1BDD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sp>
        <p:nvSpPr>
          <p:cNvPr id="15" name="Tijdelijke aanduiding voor inhoud 1">
            <a:extLst>
              <a:ext uri="{FF2B5EF4-FFF2-40B4-BE49-F238E27FC236}">
                <a16:creationId xmlns:a16="http://schemas.microsoft.com/office/drawing/2014/main" id="{A2209253-0930-6046-A3B3-D5536B0CE8AC}"/>
              </a:ext>
            </a:extLst>
          </p:cNvPr>
          <p:cNvSpPr txBox="1">
            <a:spLocks/>
          </p:cNvSpPr>
          <p:nvPr/>
        </p:nvSpPr>
        <p:spPr>
          <a:xfrm>
            <a:off x="6798215" y="2904071"/>
            <a:ext cx="5275979" cy="4572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b="1" dirty="0">
              <a:solidFill>
                <a:srgbClr val="4D9926"/>
              </a:solidFill>
            </a:endParaRPr>
          </a:p>
        </p:txBody>
      </p:sp>
      <p:pic>
        <p:nvPicPr>
          <p:cNvPr id="1026" name="Picture 2" descr="The Five Building Blocks of Effective Impact Management | Frankli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099" y="4268760"/>
            <a:ext cx="2746375" cy="184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39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2A56D35-0B4D-7A47-9436-B80D26D84EA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 lang="nl-NL" dirty="0"/>
              <a:t>                                                             </a:t>
            </a:r>
          </a:p>
          <a:p>
            <a:pPr lvl="8"/>
            <a:endParaRPr lang="nl-NL" b="1" dirty="0"/>
          </a:p>
          <a:p>
            <a:pPr lvl="8"/>
            <a:r>
              <a:rPr lang="nl-NL" b="1" dirty="0"/>
              <a:t>                                                             Classes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7D0BFA-77C7-FB4B-8E5E-85BF9C3C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rgbClr val="4D9926"/>
                </a:solidFill>
              </a:rPr>
              <a:t>Models.py </a:t>
            </a:r>
            <a:r>
              <a:rPr lang="nl-NL" dirty="0" smtClean="0"/>
              <a:t>(</a:t>
            </a:r>
            <a:r>
              <a:rPr lang="nl-NL" dirty="0" err="1" smtClean="0"/>
              <a:t>Structure</a:t>
            </a:r>
            <a:r>
              <a:rPr lang="nl-NL" dirty="0" smtClean="0"/>
              <a:t>)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CCC540-4309-9F4E-A0BE-6FB3B0A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58A5FF1-7C72-124C-8DB6-72BB65D7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99" y="1470023"/>
            <a:ext cx="5892800" cy="22733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14F8605-5AA3-D540-94A1-CA5E4844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804955"/>
            <a:ext cx="5974101" cy="388042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89B07BA-6E1D-954B-9E2D-822EF0691732}"/>
              </a:ext>
            </a:extLst>
          </p:cNvPr>
          <p:cNvSpPr/>
          <p:nvPr/>
        </p:nvSpPr>
        <p:spPr>
          <a:xfrm>
            <a:off x="200150" y="1932709"/>
            <a:ext cx="3873086" cy="540327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96FE6B-C092-F441-AC1C-F6ADE3F136BD}"/>
              </a:ext>
            </a:extLst>
          </p:cNvPr>
          <p:cNvSpPr/>
          <p:nvPr/>
        </p:nvSpPr>
        <p:spPr>
          <a:xfrm>
            <a:off x="4159456" y="1924688"/>
            <a:ext cx="1936543" cy="540327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6B111A-FCE2-7E4D-9AD1-F958B2421621}"/>
              </a:ext>
            </a:extLst>
          </p:cNvPr>
          <p:cNvCxnSpPr/>
          <p:nvPr/>
        </p:nvCxnSpPr>
        <p:spPr>
          <a:xfrm>
            <a:off x="4073236" y="2473036"/>
            <a:ext cx="0" cy="1724891"/>
          </a:xfrm>
          <a:prstGeom prst="straightConnector1">
            <a:avLst/>
          </a:prstGeom>
          <a:ln>
            <a:solidFill>
              <a:srgbClr val="0638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663656FA-91C4-E545-9317-1D4CEB4BC8B3}"/>
              </a:ext>
            </a:extLst>
          </p:cNvPr>
          <p:cNvSpPr txBox="1"/>
          <p:nvPr/>
        </p:nvSpPr>
        <p:spPr>
          <a:xfrm>
            <a:off x="200150" y="4426527"/>
            <a:ext cx="5577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06386A"/>
                </a:solidFill>
              </a:rPr>
              <a:t>Subsessions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can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for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example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be</a:t>
            </a:r>
            <a:r>
              <a:rPr lang="nl-NL" dirty="0">
                <a:solidFill>
                  <a:srgbClr val="06386A"/>
                </a:solidFill>
              </a:rPr>
              <a:t> a trust game, </a:t>
            </a:r>
            <a:r>
              <a:rPr lang="nl-NL" dirty="0" err="1">
                <a:solidFill>
                  <a:srgbClr val="06386A"/>
                </a:solidFill>
              </a:rPr>
              <a:t>an</a:t>
            </a:r>
            <a:r>
              <a:rPr lang="nl-NL" dirty="0">
                <a:solidFill>
                  <a:srgbClr val="06386A"/>
                </a:solidFill>
              </a:rPr>
              <a:t> ultimatum game, or a survey.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6486" y="6581001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6386A"/>
                </a:solidFill>
              </a:rPr>
              <a:t>Images from otree.readthedocs.io</a:t>
            </a:r>
            <a:endParaRPr lang="en-US" sz="1200" dirty="0">
              <a:solidFill>
                <a:srgbClr val="0638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8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39EDC74-7816-0B4B-BD13-2EA790B4F7B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b="1" dirty="0" err="1">
                <a:solidFill>
                  <a:srgbClr val="4D9926"/>
                </a:solidFill>
              </a:rPr>
              <a:t>Models.py</a:t>
            </a:r>
            <a:r>
              <a:rPr lang="nl-NL" b="1" dirty="0">
                <a:solidFill>
                  <a:srgbClr val="4D9926"/>
                </a:solidFill>
              </a:rPr>
              <a:t> </a:t>
            </a:r>
            <a:r>
              <a:rPr lang="nl-NL" dirty="0"/>
              <a:t>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variables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experiment.</a:t>
            </a:r>
          </a:p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are constant in </a:t>
            </a:r>
            <a:r>
              <a:rPr lang="nl-NL" dirty="0" err="1"/>
              <a:t>the</a:t>
            </a:r>
            <a:r>
              <a:rPr lang="nl-NL" dirty="0"/>
              <a:t> trust game </a:t>
            </a:r>
            <a:r>
              <a:rPr lang="nl-NL" dirty="0" err="1"/>
              <a:t>and</a:t>
            </a:r>
            <a:r>
              <a:rPr lang="nl-NL" dirty="0"/>
              <a:t> we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specify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Constants class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An </a:t>
            </a:r>
            <a:r>
              <a:rPr lang="nl-NL" dirty="0" err="1"/>
              <a:t>endowment</a:t>
            </a:r>
            <a:endParaRPr lang="nl-NL" dirty="0"/>
          </a:p>
          <a:p>
            <a:r>
              <a:rPr lang="nl-NL" dirty="0"/>
              <a:t>A multiplier</a:t>
            </a:r>
          </a:p>
          <a:p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rounds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players</a:t>
            </a:r>
            <a:r>
              <a:rPr lang="nl-NL" dirty="0"/>
              <a:t> in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round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DEC39A-D903-F541-8180-56209694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rgbClr val="4D9926"/>
                </a:solidFill>
              </a:rPr>
              <a:t>Models.py</a:t>
            </a: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093CB3F-8D80-9748-A120-8C83FF2F3C3F}"/>
              </a:ext>
            </a:extLst>
          </p:cNvPr>
          <p:cNvSpPr/>
          <p:nvPr/>
        </p:nvSpPr>
        <p:spPr>
          <a:xfrm>
            <a:off x="6954982" y="320010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class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7030A0"/>
                </a:solidFill>
              </a:rPr>
              <a:t>Constants(</a:t>
            </a:r>
            <a:r>
              <a:rPr lang="nl-NL" dirty="0" err="1">
                <a:solidFill>
                  <a:srgbClr val="7030A0"/>
                </a:solidFill>
              </a:rPr>
              <a:t>BaseConstants</a:t>
            </a:r>
            <a:r>
              <a:rPr lang="nl-NL" dirty="0">
                <a:solidFill>
                  <a:srgbClr val="7030A0"/>
                </a:solidFill>
              </a:rPr>
              <a:t>):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/>
              <a:t>namein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/>
              <a:t>= </a:t>
            </a:r>
            <a:r>
              <a:rPr lang="nl-NL" dirty="0">
                <a:solidFill>
                  <a:srgbClr val="6A8759"/>
                </a:solidFill>
              </a:rPr>
              <a:t>‘</a:t>
            </a:r>
            <a:r>
              <a:rPr lang="nl-NL" dirty="0" err="1">
                <a:solidFill>
                  <a:srgbClr val="6A8759"/>
                </a:solidFill>
              </a:rPr>
              <a:t>example_trust</a:t>
            </a:r>
            <a:r>
              <a:rPr lang="nl-NL" dirty="0">
                <a:solidFill>
                  <a:srgbClr val="6A8759"/>
                </a:solidFill>
              </a:rPr>
              <a:t>'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 err="1" smtClean="0"/>
              <a:t>players</a:t>
            </a:r>
            <a:r>
              <a:rPr lang="nl-NL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per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/>
              <a:t>= </a:t>
            </a:r>
            <a:r>
              <a:rPr lang="nl-NL" dirty="0">
                <a:solidFill>
                  <a:srgbClr val="6897BB"/>
                </a:solidFill>
              </a:rPr>
              <a:t>2</a:t>
            </a:r>
            <a:br>
              <a:rPr lang="nl-NL" dirty="0">
                <a:solidFill>
                  <a:srgbClr val="6897BB"/>
                </a:solidFill>
              </a:rPr>
            </a:br>
            <a:r>
              <a:rPr lang="nl-NL" dirty="0">
                <a:solidFill>
                  <a:srgbClr val="6897BB"/>
                </a:solidFill>
              </a:rPr>
              <a:t>    </a:t>
            </a:r>
            <a:r>
              <a:rPr lang="nl-NL" dirty="0" err="1" smtClean="0"/>
              <a:t>num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rounds</a:t>
            </a:r>
            <a:r>
              <a:rPr lang="nl-NL" dirty="0" smtClean="0"/>
              <a:t> </a:t>
            </a:r>
            <a:r>
              <a:rPr lang="nl-NL" dirty="0"/>
              <a:t>= </a:t>
            </a:r>
            <a:r>
              <a:rPr lang="nl-NL" dirty="0">
                <a:solidFill>
                  <a:srgbClr val="6897BB"/>
                </a:solidFill>
              </a:rPr>
              <a:t>1</a:t>
            </a:r>
            <a:br>
              <a:rPr lang="nl-NL" dirty="0">
                <a:solidFill>
                  <a:srgbClr val="6897BB"/>
                </a:solidFill>
              </a:rPr>
            </a:br>
            <a:r>
              <a:rPr lang="nl-NL" dirty="0">
                <a:solidFill>
                  <a:srgbClr val="6897BB"/>
                </a:solidFill>
              </a:rPr>
              <a:t/>
            </a:r>
            <a:br>
              <a:rPr lang="nl-NL" dirty="0">
                <a:solidFill>
                  <a:srgbClr val="6897BB"/>
                </a:solidFill>
              </a:rPr>
            </a:br>
            <a:r>
              <a:rPr lang="nl-NL" dirty="0">
                <a:solidFill>
                  <a:srgbClr val="6897BB"/>
                </a:solidFill>
              </a:rPr>
              <a:t>    </a:t>
            </a:r>
            <a:r>
              <a:rPr lang="nl-NL" dirty="0" err="1" smtClean="0"/>
              <a:t>instructions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template</a:t>
            </a:r>
            <a:r>
              <a:rPr lang="nl-NL" dirty="0" smtClean="0"/>
              <a:t> </a:t>
            </a:r>
            <a:r>
              <a:rPr lang="nl-NL" dirty="0"/>
              <a:t>= </a:t>
            </a:r>
            <a:r>
              <a:rPr lang="nl-NL" dirty="0">
                <a:solidFill>
                  <a:srgbClr val="6A8759"/>
                </a:solidFill>
              </a:rPr>
              <a:t>'trust/Instructions.html'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/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>
                <a:solidFill>
                  <a:srgbClr val="808080"/>
                </a:solidFill>
              </a:rPr>
              <a:t># </a:t>
            </a:r>
            <a:r>
              <a:rPr lang="nl-NL" dirty="0" err="1">
                <a:solidFill>
                  <a:srgbClr val="808080"/>
                </a:solidFill>
              </a:rPr>
              <a:t>Initial</a:t>
            </a:r>
            <a:r>
              <a:rPr lang="nl-NL" dirty="0">
                <a:solidFill>
                  <a:srgbClr val="808080"/>
                </a:solidFill>
              </a:rPr>
              <a:t> </a:t>
            </a:r>
            <a:r>
              <a:rPr lang="nl-NL" dirty="0" err="1">
                <a:solidFill>
                  <a:srgbClr val="808080"/>
                </a:solidFill>
              </a:rPr>
              <a:t>amount</a:t>
            </a:r>
            <a:r>
              <a:rPr lang="nl-NL" dirty="0">
                <a:solidFill>
                  <a:srgbClr val="808080"/>
                </a:solidFill>
              </a:rPr>
              <a:t> </a:t>
            </a:r>
            <a:r>
              <a:rPr lang="nl-NL" dirty="0" err="1">
                <a:solidFill>
                  <a:srgbClr val="808080"/>
                </a:solidFill>
              </a:rPr>
              <a:t>allocated</a:t>
            </a:r>
            <a:r>
              <a:rPr lang="nl-NL" dirty="0">
                <a:solidFill>
                  <a:srgbClr val="808080"/>
                </a:solidFill>
              </a:rPr>
              <a:t> </a:t>
            </a:r>
            <a:r>
              <a:rPr lang="nl-NL" dirty="0" err="1">
                <a:solidFill>
                  <a:srgbClr val="808080"/>
                </a:solidFill>
              </a:rPr>
              <a:t>to</a:t>
            </a:r>
            <a:r>
              <a:rPr lang="nl-NL" dirty="0">
                <a:solidFill>
                  <a:srgbClr val="808080"/>
                </a:solidFill>
              </a:rPr>
              <a:t> </a:t>
            </a:r>
            <a:r>
              <a:rPr lang="nl-NL" dirty="0" err="1">
                <a:solidFill>
                  <a:srgbClr val="808080"/>
                </a:solidFill>
              </a:rPr>
              <a:t>each</a:t>
            </a:r>
            <a:r>
              <a:rPr lang="nl-NL" dirty="0">
                <a:solidFill>
                  <a:srgbClr val="808080"/>
                </a:solidFill>
              </a:rPr>
              <a:t> </a:t>
            </a:r>
            <a:r>
              <a:rPr lang="nl-NL" dirty="0" err="1">
                <a:solidFill>
                  <a:srgbClr val="808080"/>
                </a:solidFill>
              </a:rPr>
              <a:t>player</a:t>
            </a:r>
            <a:r>
              <a:rPr lang="nl-NL" dirty="0">
                <a:solidFill>
                  <a:srgbClr val="808080"/>
                </a:solidFill>
              </a:rPr>
              <a:t/>
            </a:r>
            <a:br>
              <a:rPr lang="nl-NL" dirty="0">
                <a:solidFill>
                  <a:srgbClr val="808080"/>
                </a:solidFill>
              </a:rPr>
            </a:br>
            <a:r>
              <a:rPr lang="nl-NL" dirty="0">
                <a:solidFill>
                  <a:srgbClr val="808080"/>
                </a:solidFill>
              </a:rPr>
              <a:t>    </a:t>
            </a:r>
            <a:r>
              <a:rPr lang="nl-NL" dirty="0" err="1"/>
              <a:t>endowment</a:t>
            </a:r>
            <a:r>
              <a:rPr lang="nl-NL" dirty="0"/>
              <a:t> = c(</a:t>
            </a:r>
            <a:r>
              <a:rPr lang="nl-NL" dirty="0">
                <a:solidFill>
                  <a:srgbClr val="6897BB"/>
                </a:solidFill>
              </a:rPr>
              <a:t>10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multiplier = </a:t>
            </a:r>
            <a:r>
              <a:rPr lang="nl-NL" dirty="0">
                <a:solidFill>
                  <a:srgbClr val="6897BB"/>
                </a:solidFill>
              </a:rPr>
              <a:t>3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169192-2546-CB41-8F08-92D61778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6" name="Afbeelding 5">
            <a:hlinkClick r:id="rId3"/>
            <a:extLst>
              <a:ext uri="{FF2B5EF4-FFF2-40B4-BE49-F238E27FC236}">
                <a16:creationId xmlns:a16="http://schemas.microsoft.com/office/drawing/2014/main" id="{8EDB5FE6-6673-FB44-B5A6-391C8FB1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E64A314-0A6C-854F-B64F-B8F278A280D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Suppose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data like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trust game: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58B31BF-FD08-AB42-9869-92AED928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rgbClr val="4D9926"/>
                </a:solidFill>
              </a:rPr>
              <a:t>Models.py</a:t>
            </a:r>
            <a:endParaRPr lang="nl-NL" b="1" dirty="0">
              <a:solidFill>
                <a:srgbClr val="4D9926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6C8A370-1550-D141-9E3E-31EF27BD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7" name="Afbeelding 6">
            <a:hlinkClick r:id="rId3"/>
            <a:extLst>
              <a:ext uri="{FF2B5EF4-FFF2-40B4-BE49-F238E27FC236}">
                <a16:creationId xmlns:a16="http://schemas.microsoft.com/office/drawing/2014/main" id="{52C2F8D9-8013-0940-B061-660F88EF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6F927873-2E44-A448-A59D-FFA1F28F4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43864"/>
              </p:ext>
            </p:extLst>
          </p:nvPr>
        </p:nvGraphicFramePr>
        <p:xfrm>
          <a:off x="2031999" y="257844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46210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54539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2880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Group</a:t>
                      </a:r>
                    </a:p>
                  </a:txBody>
                  <a:tcPr>
                    <a:solidFill>
                      <a:srgbClr val="0638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>
                          <a:latin typeface="+mj-lt"/>
                          <a:cs typeface="Times New Roman" panose="02020603050405020304" pitchFamily="18" charset="0"/>
                        </a:rPr>
                        <a:t>sent</a:t>
                      </a:r>
                      <a:r>
                        <a:rPr lang="nl-NL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nl-NL" dirty="0" err="1" smtClean="0">
                          <a:latin typeface="+mj-lt"/>
                          <a:cs typeface="Times New Roman" panose="02020603050405020304" pitchFamily="18" charset="0"/>
                        </a:rPr>
                        <a:t>amount</a:t>
                      </a:r>
                      <a:endParaRPr lang="nl-NL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638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sent</a:t>
                      </a:r>
                      <a:r>
                        <a:rPr lang="nl-NL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nl-NL" dirty="0" err="1" smtClean="0"/>
                        <a:t>back</a:t>
                      </a:r>
                      <a:r>
                        <a:rPr lang="nl-NL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nl-NL" dirty="0" err="1" smtClean="0"/>
                        <a:t>amount</a:t>
                      </a:r>
                      <a:endParaRPr lang="nl-NL" dirty="0"/>
                    </a:p>
                  </a:txBody>
                  <a:tcPr>
                    <a:solidFill>
                      <a:srgbClr val="063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3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adj523ld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€3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€6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9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19hupfey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€5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€0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94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enoord08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€4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€10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90512"/>
                  </a:ext>
                </a:extLst>
              </a:tr>
            </a:tbl>
          </a:graphicData>
        </a:graphic>
      </p:graphicFrame>
      <p:pic>
        <p:nvPicPr>
          <p:cNvPr id="11" name="Afbeelding 10">
            <a:extLst>
              <a:ext uri="{FF2B5EF4-FFF2-40B4-BE49-F238E27FC236}">
                <a16:creationId xmlns:a16="http://schemas.microsoft.com/office/drawing/2014/main" id="{106C6276-0B10-364E-ACF5-D936AC60C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92" y="4335407"/>
            <a:ext cx="5348899" cy="2127738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FC99279-5EE1-D741-ADAA-721C07C58BA3}"/>
              </a:ext>
            </a:extLst>
          </p:cNvPr>
          <p:cNvCxnSpPr>
            <a:cxnSpLocks/>
          </p:cNvCxnSpPr>
          <p:nvPr/>
        </p:nvCxnSpPr>
        <p:spPr>
          <a:xfrm>
            <a:off x="5091545" y="4766872"/>
            <a:ext cx="1234304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624F23CF-F54B-E146-B1FF-BFE584490C35}"/>
              </a:ext>
            </a:extLst>
          </p:cNvPr>
          <p:cNvCxnSpPr/>
          <p:nvPr/>
        </p:nvCxnSpPr>
        <p:spPr>
          <a:xfrm>
            <a:off x="5881254" y="5013943"/>
            <a:ext cx="810491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FAC5B4D-EE1D-D641-8390-CBDA50220D3A}"/>
              </a:ext>
            </a:extLst>
          </p:cNvPr>
          <p:cNvCxnSpPr>
            <a:cxnSpLocks/>
          </p:cNvCxnSpPr>
          <p:nvPr/>
        </p:nvCxnSpPr>
        <p:spPr>
          <a:xfrm flipV="1">
            <a:off x="6463667" y="4370317"/>
            <a:ext cx="3324569" cy="345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7AEB5FC2-E16E-FB46-A6A9-4EFA43A8514B}"/>
              </a:ext>
            </a:extLst>
          </p:cNvPr>
          <p:cNvSpPr txBox="1"/>
          <p:nvPr/>
        </p:nvSpPr>
        <p:spPr>
          <a:xfrm>
            <a:off x="10024490" y="4150741"/>
            <a:ext cx="2078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Fields</a:t>
            </a:r>
          </a:p>
          <a:p>
            <a:r>
              <a:rPr lang="nl-NL" dirty="0" err="1" smtClean="0">
                <a:solidFill>
                  <a:srgbClr val="06386A"/>
                </a:solidFill>
              </a:rPr>
              <a:t>StringField</a:t>
            </a:r>
            <a:endParaRPr lang="nl-NL" dirty="0" smtClean="0">
              <a:solidFill>
                <a:srgbClr val="06386A"/>
              </a:solidFill>
            </a:endParaRPr>
          </a:p>
          <a:p>
            <a:r>
              <a:rPr lang="nl-NL" dirty="0" err="1" smtClean="0">
                <a:solidFill>
                  <a:srgbClr val="06386A"/>
                </a:solidFill>
              </a:rPr>
              <a:t>LongStringField</a:t>
            </a:r>
            <a:endParaRPr lang="nl-NL" dirty="0">
              <a:solidFill>
                <a:srgbClr val="06386A"/>
              </a:solidFill>
            </a:endParaRPr>
          </a:p>
          <a:p>
            <a:r>
              <a:rPr lang="nl-NL" dirty="0" err="1">
                <a:solidFill>
                  <a:srgbClr val="06386A"/>
                </a:solidFill>
              </a:rPr>
              <a:t>IntegerField</a:t>
            </a:r>
            <a:endParaRPr lang="nl-NL" dirty="0">
              <a:solidFill>
                <a:srgbClr val="06386A"/>
              </a:solidFill>
            </a:endParaRPr>
          </a:p>
          <a:p>
            <a:r>
              <a:rPr lang="nl-NL" dirty="0" err="1" smtClean="0">
                <a:solidFill>
                  <a:srgbClr val="06386A"/>
                </a:solidFill>
              </a:rPr>
              <a:t>BooleanField</a:t>
            </a:r>
            <a:endParaRPr lang="nl-NL" dirty="0">
              <a:solidFill>
                <a:srgbClr val="06386A"/>
              </a:solidFill>
            </a:endParaRPr>
          </a:p>
          <a:p>
            <a:r>
              <a:rPr lang="nl-NL" dirty="0" err="1" smtClean="0">
                <a:solidFill>
                  <a:srgbClr val="06386A"/>
                </a:solidFill>
              </a:rPr>
              <a:t>FloatField</a:t>
            </a:r>
            <a:endParaRPr lang="nl-NL" dirty="0" smtClean="0">
              <a:solidFill>
                <a:srgbClr val="06386A"/>
              </a:solidFill>
            </a:endParaRPr>
          </a:p>
          <a:p>
            <a:r>
              <a:rPr lang="nl-NL" dirty="0" err="1" smtClean="0">
                <a:solidFill>
                  <a:srgbClr val="06386A"/>
                </a:solidFill>
              </a:rPr>
              <a:t>CurrencyField</a:t>
            </a:r>
            <a:endParaRPr lang="nl-NL" dirty="0">
              <a:solidFill>
                <a:srgbClr val="06386A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F9D88D8-9736-9C45-B44B-97279036FF40}"/>
              </a:ext>
            </a:extLst>
          </p:cNvPr>
          <p:cNvCxnSpPr/>
          <p:nvPr/>
        </p:nvCxnSpPr>
        <p:spPr>
          <a:xfrm>
            <a:off x="6691745" y="5013943"/>
            <a:ext cx="1434206" cy="76340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4CD74721-2650-2345-A612-E41108054DD5}"/>
              </a:ext>
            </a:extLst>
          </p:cNvPr>
          <p:cNvSpPr txBox="1"/>
          <p:nvPr/>
        </p:nvSpPr>
        <p:spPr>
          <a:xfrm>
            <a:off x="8211317" y="5532337"/>
            <a:ext cx="3142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Constants</a:t>
            </a:r>
          </a:p>
          <a:p>
            <a:r>
              <a:rPr lang="nl-NL" dirty="0">
                <a:solidFill>
                  <a:srgbClr val="06386A"/>
                </a:solidFill>
              </a:rPr>
              <a:t>“</a:t>
            </a:r>
            <a:r>
              <a:rPr lang="nl-NL" dirty="0" err="1">
                <a:solidFill>
                  <a:srgbClr val="06386A"/>
                </a:solidFill>
              </a:rPr>
              <a:t>global</a:t>
            </a:r>
            <a:r>
              <a:rPr lang="nl-NL" dirty="0">
                <a:solidFill>
                  <a:srgbClr val="06386A"/>
                </a:solidFill>
              </a:rPr>
              <a:t>” variables</a:t>
            </a:r>
          </a:p>
          <a:p>
            <a:r>
              <a:rPr lang="nl-NL" dirty="0">
                <a:solidFill>
                  <a:srgbClr val="06386A"/>
                </a:solidFill>
              </a:rPr>
              <a:t>e.g. multiplier = 3</a:t>
            </a:r>
          </a:p>
        </p:txBody>
      </p:sp>
    </p:spTree>
    <p:extLst>
      <p:ext uri="{BB962C8B-B14F-4D97-AF65-F5344CB8AC3E}">
        <p14:creationId xmlns:p14="http://schemas.microsoft.com/office/powerpoint/2010/main" val="36430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661892-9AAB-6D49-A7D5-7F7DEC70A3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4752110" cy="4394555"/>
          </a:xfrm>
        </p:spPr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every</a:t>
            </a:r>
            <a:r>
              <a:rPr lang="nl-NL" dirty="0"/>
              <a:t> page,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a template: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HTML, CSS, Django, </a:t>
            </a:r>
            <a:r>
              <a:rPr lang="nl-NL" dirty="0" err="1"/>
              <a:t>and</a:t>
            </a:r>
            <a:r>
              <a:rPr lang="nl-NL" dirty="0"/>
              <a:t> Javascript.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smtClean="0"/>
              <a:t>Django tags are </a:t>
            </a:r>
            <a:r>
              <a:rPr lang="nl-NL" dirty="0" err="1" smtClean="0"/>
              <a:t>especially</a:t>
            </a:r>
            <a:r>
              <a:rPr lang="nl-NL" dirty="0" smtClean="0"/>
              <a:t> </a:t>
            </a:r>
            <a:r>
              <a:rPr lang="nl-NL" dirty="0" err="1" smtClean="0"/>
              <a:t>useful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2AE6AB-7E02-0C48-8C15-8F6A888A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88" y="-5778"/>
            <a:ext cx="10515600" cy="1325563"/>
          </a:xfrm>
        </p:spPr>
        <p:txBody>
          <a:bodyPr/>
          <a:lstStyle/>
          <a:p>
            <a:r>
              <a:rPr lang="nl-NL" b="1" dirty="0"/>
              <a:t>Templates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9E51411-493E-A34C-AA7B-7D8A0BAF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B1D5B535-A23A-2948-A34B-2F038CEB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F42040C-FFE4-EB47-A70D-E15B5F5A967B}"/>
              </a:ext>
            </a:extLst>
          </p:cNvPr>
          <p:cNvSpPr/>
          <p:nvPr/>
        </p:nvSpPr>
        <p:spPr>
          <a:xfrm>
            <a:off x="5824682" y="1815113"/>
            <a:ext cx="62968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rgbClr val="E8BF6A"/>
                </a:solidFill>
              </a:rPr>
              <a:t>    </a:t>
            </a:r>
            <a:r>
              <a:rPr lang="nl-NL" dirty="0">
                <a:solidFill>
                  <a:srgbClr val="E8BF6A"/>
                </a:solidFill>
              </a:rPr>
              <a:t>&lt;h3&gt;</a:t>
            </a:r>
            <a:br>
              <a:rPr lang="nl-NL" dirty="0">
                <a:solidFill>
                  <a:srgbClr val="E8BF6A"/>
                </a:solidFill>
              </a:rPr>
            </a:br>
            <a:r>
              <a:rPr lang="nl-NL" dirty="0">
                <a:solidFill>
                  <a:srgbClr val="E8BF6A"/>
                </a:solidFill>
              </a:rPr>
              <a:t>        </a:t>
            </a:r>
            <a:r>
              <a:rPr lang="nl-NL" dirty="0" err="1"/>
              <a:t>Instructions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E8BF6A"/>
                </a:solidFill>
              </a:rPr>
              <a:t>&lt;/h3&gt;</a:t>
            </a:r>
            <a:br>
              <a:rPr lang="nl-NL" dirty="0">
                <a:solidFill>
                  <a:srgbClr val="E8BF6A"/>
                </a:solidFill>
              </a:rPr>
            </a:br>
            <a:r>
              <a:rPr lang="nl-NL" dirty="0">
                <a:solidFill>
                  <a:srgbClr val="E8BF6A"/>
                </a:solidFill>
              </a:rPr>
              <a:t>    &lt;p&gt;</a:t>
            </a:r>
            <a:br>
              <a:rPr lang="nl-NL" dirty="0">
                <a:solidFill>
                  <a:srgbClr val="E8BF6A"/>
                </a:solidFill>
              </a:rPr>
            </a:br>
            <a:r>
              <a:rPr lang="nl-NL" dirty="0" smtClean="0">
                <a:solidFill>
                  <a:srgbClr val="E8BF6A"/>
                </a:solidFill>
              </a:rPr>
              <a:t>	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/>
              <a:t>is a trust game </a:t>
            </a:r>
            <a:r>
              <a:rPr lang="nl-NL" dirty="0" err="1"/>
              <a:t>with</a:t>
            </a:r>
            <a:r>
              <a:rPr lang="nl-NL" dirty="0"/>
              <a:t> 2 </a:t>
            </a:r>
            <a:r>
              <a:rPr lang="nl-NL" dirty="0" err="1"/>
              <a:t>players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E8BF6A"/>
                </a:solidFill>
              </a:rPr>
              <a:t>&lt;/p&gt;</a:t>
            </a:r>
            <a:br>
              <a:rPr lang="nl-NL" dirty="0">
                <a:solidFill>
                  <a:srgbClr val="E8BF6A"/>
                </a:solidFill>
              </a:rPr>
            </a:br>
            <a:r>
              <a:rPr lang="nl-NL" dirty="0">
                <a:solidFill>
                  <a:srgbClr val="E8BF6A"/>
                </a:solidFill>
              </a:rPr>
              <a:t>    &lt;p&gt;</a:t>
            </a:r>
            <a:br>
              <a:rPr lang="nl-NL" dirty="0">
                <a:solidFill>
                  <a:srgbClr val="E8BF6A"/>
                </a:solidFill>
              </a:rPr>
            </a:br>
            <a:r>
              <a:rPr lang="nl-NL" dirty="0">
                <a:solidFill>
                  <a:srgbClr val="E8BF6A"/>
                </a:solidFill>
              </a:rPr>
              <a:t>        </a:t>
            </a:r>
            <a:r>
              <a:rPr lang="nl-NL" dirty="0" err="1"/>
              <a:t>To</a:t>
            </a:r>
            <a:r>
              <a:rPr lang="nl-NL" dirty="0"/>
              <a:t> start, participant A </a:t>
            </a:r>
            <a:r>
              <a:rPr lang="nl-NL" dirty="0" err="1"/>
              <a:t>receives</a:t>
            </a:r>
            <a:r>
              <a:rPr lang="nl-NL" dirty="0"/>
              <a:t> {{ </a:t>
            </a:r>
            <a:r>
              <a:rPr lang="nl-NL" dirty="0" err="1"/>
              <a:t>Constants.endowment</a:t>
            </a:r>
            <a:r>
              <a:rPr lang="nl-NL" dirty="0"/>
              <a:t> }};</a:t>
            </a:r>
            <a:br>
              <a:rPr lang="nl-NL" dirty="0"/>
            </a:br>
            <a:r>
              <a:rPr lang="nl-NL" dirty="0"/>
              <a:t>        participant B </a:t>
            </a:r>
            <a:r>
              <a:rPr lang="nl-NL" dirty="0" err="1"/>
              <a:t>receives</a:t>
            </a:r>
            <a:r>
              <a:rPr lang="nl-NL" dirty="0"/>
              <a:t> </a:t>
            </a:r>
            <a:r>
              <a:rPr lang="nl-NL" dirty="0" err="1"/>
              <a:t>nothing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        Participant 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or </a:t>
            </a:r>
            <a:r>
              <a:rPr lang="nl-NL" dirty="0" err="1"/>
              <a:t>all</a:t>
            </a:r>
            <a:r>
              <a:rPr lang="nl-NL" dirty="0"/>
              <a:t> of his {{ </a:t>
            </a:r>
            <a:r>
              <a:rPr lang="nl-NL" dirty="0" err="1"/>
              <a:t>Constants.endowment</a:t>
            </a:r>
            <a:r>
              <a:rPr lang="nl-NL" dirty="0"/>
              <a:t> }} </a:t>
            </a:r>
            <a:r>
              <a:rPr lang="nl-NL" dirty="0" err="1"/>
              <a:t>to</a:t>
            </a:r>
            <a:r>
              <a:rPr lang="nl-NL" dirty="0"/>
              <a:t> participant B.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/>
              <a:t>Before</a:t>
            </a:r>
            <a:r>
              <a:rPr lang="nl-NL" dirty="0"/>
              <a:t> B </a:t>
            </a:r>
            <a:r>
              <a:rPr lang="nl-NL" dirty="0" err="1"/>
              <a:t>receives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tripled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/>
              <a:t>Once</a:t>
            </a:r>
            <a:r>
              <a:rPr lang="nl-NL" dirty="0"/>
              <a:t> B </a:t>
            </a:r>
            <a:r>
              <a:rPr lang="nl-NL" dirty="0" err="1"/>
              <a:t>receives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tripled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he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decide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or </a:t>
            </a:r>
            <a:r>
              <a:rPr lang="nl-NL" dirty="0" err="1"/>
              <a:t>all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A.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E8BF6A"/>
                </a:solidFill>
              </a:rPr>
              <a:t>&lt;/p</a:t>
            </a:r>
            <a:r>
              <a:rPr lang="nl-NL" dirty="0" smtClean="0">
                <a:solidFill>
                  <a:srgbClr val="E8BF6A"/>
                </a:solidFill>
              </a:rPr>
              <a:t>&gt;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E71E44E-58B2-7542-A49F-54A9AF28C047}"/>
              </a:ext>
            </a:extLst>
          </p:cNvPr>
          <p:cNvSpPr/>
          <p:nvPr/>
        </p:nvSpPr>
        <p:spPr>
          <a:xfrm>
            <a:off x="9278791" y="3744564"/>
            <a:ext cx="2673927" cy="3948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7F7F484-FE36-744A-8E3D-7C5316E62A5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31484" y="3941992"/>
            <a:ext cx="4447307" cy="185267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8FEFBBE3-A759-174A-98DD-431D45E9223D}"/>
              </a:ext>
            </a:extLst>
          </p:cNvPr>
          <p:cNvSpPr txBox="1"/>
          <p:nvPr/>
        </p:nvSpPr>
        <p:spPr>
          <a:xfrm>
            <a:off x="1688523" y="5642315"/>
            <a:ext cx="461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7030A0"/>
                </a:solidFill>
              </a:rPr>
              <a:t>You</a:t>
            </a:r>
            <a:r>
              <a:rPr lang="nl-NL" dirty="0">
                <a:solidFill>
                  <a:srgbClr val="7030A0"/>
                </a:solidFill>
              </a:rPr>
              <a:t> </a:t>
            </a:r>
            <a:r>
              <a:rPr lang="nl-NL" dirty="0" err="1">
                <a:solidFill>
                  <a:srgbClr val="7030A0"/>
                </a:solidFill>
              </a:rPr>
              <a:t>can</a:t>
            </a:r>
            <a:r>
              <a:rPr lang="nl-NL" dirty="0">
                <a:solidFill>
                  <a:srgbClr val="7030A0"/>
                </a:solidFill>
              </a:rPr>
              <a:t> input variables like </a:t>
            </a:r>
            <a:r>
              <a:rPr lang="nl-NL" dirty="0" err="1">
                <a:solidFill>
                  <a:srgbClr val="7030A0"/>
                </a:solidFill>
              </a:rPr>
              <a:t>this</a:t>
            </a:r>
            <a:endParaRPr lang="nl-NL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661892-9AAB-6D49-A7D5-7F7DEC70A3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8" y="1667875"/>
            <a:ext cx="10020301" cy="4394555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condition</a:t>
            </a:r>
            <a:r>
              <a:rPr lang="nl-NL" dirty="0" smtClean="0"/>
              <a:t> in templates. For </a:t>
            </a:r>
            <a:r>
              <a:rPr lang="nl-NL" dirty="0" err="1" smtClean="0"/>
              <a:t>instance</a:t>
            </a:r>
            <a:r>
              <a:rPr lang="nl-NL" dirty="0" smtClean="0"/>
              <a:t>,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have a </a:t>
            </a:r>
            <a:r>
              <a:rPr lang="nl-NL" dirty="0" err="1" smtClean="0"/>
              <a:t>textual</a:t>
            </a:r>
            <a:r>
              <a:rPr lang="nl-NL" dirty="0" smtClean="0"/>
              <a:t> </a:t>
            </a:r>
            <a:r>
              <a:rPr lang="nl-NL" dirty="0" err="1" smtClean="0"/>
              <a:t>manipulation</a:t>
            </a:r>
            <a:r>
              <a:rPr lang="nl-NL" dirty="0" smtClean="0"/>
              <a:t>.</a:t>
            </a:r>
            <a:endParaRPr lang="nl-NL" dirty="0"/>
          </a:p>
          <a:p>
            <a:endParaRPr lang="nl-NL" dirty="0" smtClean="0"/>
          </a:p>
          <a:p>
            <a:pPr marL="0" indent="0">
              <a:buNone/>
            </a:pPr>
            <a:r>
              <a:rPr lang="en-US" dirty="0">
                <a:solidFill>
                  <a:srgbClr val="E04006"/>
                </a:solidFill>
              </a:rPr>
              <a:t>{% if </a:t>
            </a:r>
            <a:r>
              <a:rPr lang="en-US" dirty="0" err="1">
                <a:solidFill>
                  <a:srgbClr val="E04006"/>
                </a:solidFill>
              </a:rPr>
              <a:t>player.treat</a:t>
            </a:r>
            <a:r>
              <a:rPr lang="en-US" dirty="0">
                <a:solidFill>
                  <a:srgbClr val="E04006"/>
                </a:solidFill>
              </a:rPr>
              <a:t> in </a:t>
            </a:r>
            <a:r>
              <a:rPr lang="en-US" dirty="0" err="1">
                <a:solidFill>
                  <a:srgbClr val="E04006"/>
                </a:solidFill>
              </a:rPr>
              <a:t>Constants.odd</a:t>
            </a:r>
            <a:r>
              <a:rPr lang="en-US" dirty="0">
                <a:solidFill>
                  <a:srgbClr val="E04006"/>
                </a:solidFill>
              </a:rPr>
              <a:t> </a:t>
            </a:r>
            <a:r>
              <a:rPr lang="en-US" dirty="0" smtClean="0">
                <a:solidFill>
                  <a:srgbClr val="E04006"/>
                </a:solidFill>
              </a:rPr>
              <a:t>%}</a:t>
            </a:r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this </a:t>
            </a:r>
            <a:r>
              <a:rPr lang="en-US" dirty="0" smtClean="0"/>
              <a:t>audit team </a:t>
            </a:r>
            <a:r>
              <a:rPr lang="en-US" dirty="0"/>
              <a:t>you had </a:t>
            </a:r>
            <a:r>
              <a:rPr lang="en-US" b="1" dirty="0"/>
              <a:t>a lot of</a:t>
            </a:r>
            <a:r>
              <a:rPr lang="en-US" dirty="0"/>
              <a:t> control over the way in which you conducted the previous audit tasks. Therefore, you </a:t>
            </a:r>
            <a:r>
              <a:rPr lang="en-US" b="1" dirty="0"/>
              <a:t>can</a:t>
            </a:r>
            <a:r>
              <a:rPr lang="en-US" dirty="0"/>
              <a:t> use </a:t>
            </a:r>
            <a:r>
              <a:rPr lang="en-US" dirty="0" smtClean="0"/>
              <a:t>the insights </a:t>
            </a:r>
            <a:r>
              <a:rPr lang="en-US" dirty="0"/>
              <a:t>from the previous tasks in deciding how to conduct future audit tasks.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04006"/>
                </a:solidFill>
              </a:rPr>
              <a:t>{% </a:t>
            </a:r>
            <a:r>
              <a:rPr lang="en-US" dirty="0">
                <a:solidFill>
                  <a:srgbClr val="E04006"/>
                </a:solidFill>
              </a:rPr>
              <a:t>else </a:t>
            </a:r>
            <a:r>
              <a:rPr lang="en-US" dirty="0" smtClean="0">
                <a:solidFill>
                  <a:srgbClr val="E04006"/>
                </a:solidFill>
              </a:rPr>
              <a:t>%}</a:t>
            </a:r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this </a:t>
            </a:r>
            <a:r>
              <a:rPr lang="en-US" dirty="0" smtClean="0"/>
              <a:t>audit </a:t>
            </a:r>
            <a:r>
              <a:rPr lang="en-US" dirty="0"/>
              <a:t>team you had </a:t>
            </a:r>
            <a:r>
              <a:rPr lang="en-US" b="1" dirty="0"/>
              <a:t>no</a:t>
            </a:r>
            <a:r>
              <a:rPr lang="en-US" dirty="0"/>
              <a:t> control over the way in which you conducted the previous audit tasks. Therefore, you </a:t>
            </a:r>
            <a:r>
              <a:rPr lang="en-US" b="1" dirty="0"/>
              <a:t>cannot</a:t>
            </a:r>
            <a:r>
              <a:rPr lang="en-US" dirty="0"/>
              <a:t> use </a:t>
            </a:r>
            <a:r>
              <a:rPr lang="en-US" dirty="0" smtClean="0"/>
              <a:t>the insights </a:t>
            </a:r>
            <a:r>
              <a:rPr lang="en-US" dirty="0"/>
              <a:t>from the previous tasks in deciding how to conduct future audit tasks.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E04006"/>
                </a:solidFill>
              </a:rPr>
              <a:t>{% </a:t>
            </a:r>
            <a:r>
              <a:rPr lang="en-US" dirty="0" err="1">
                <a:solidFill>
                  <a:srgbClr val="E04006"/>
                </a:solidFill>
              </a:rPr>
              <a:t>endif</a:t>
            </a:r>
            <a:r>
              <a:rPr lang="en-US" dirty="0">
                <a:solidFill>
                  <a:srgbClr val="E04006"/>
                </a:solidFill>
              </a:rPr>
              <a:t> %}</a:t>
            </a:r>
            <a:endParaRPr lang="nl-NL" dirty="0">
              <a:solidFill>
                <a:srgbClr val="E04006"/>
              </a:solidFill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2AE6AB-7E02-0C48-8C15-8F6A888A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755" y="0"/>
            <a:ext cx="10515600" cy="1325563"/>
          </a:xfrm>
        </p:spPr>
        <p:txBody>
          <a:bodyPr/>
          <a:lstStyle/>
          <a:p>
            <a:r>
              <a:rPr lang="nl-NL" b="1" dirty="0"/>
              <a:t>Templates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9E51411-493E-A34C-AA7B-7D8A0BAF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B1D5B535-A23A-2948-A34B-2F038CEB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6535D9-0C72-5F4B-AE69-15FEBBAD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accent2"/>
                </a:solidFill>
              </a:rPr>
              <a:t>Pages.py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2DBF0F-CA44-9D40-B252-7F1363B6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C95B5DE5-2E04-7F47-B534-5A2CC6AA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AFD2D832-02B7-3B41-9CBA-E17B19D946EB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92336068"/>
              </p:ext>
            </p:extLst>
          </p:nvPr>
        </p:nvGraphicFramePr>
        <p:xfrm>
          <a:off x="2111500" y="1498183"/>
          <a:ext cx="8596746" cy="2221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3CEE56A2-DCA4-0D4A-A419-A0FEF13FB979}"/>
              </a:ext>
            </a:extLst>
          </p:cNvPr>
          <p:cNvSpPr txBox="1"/>
          <p:nvPr/>
        </p:nvSpPr>
        <p:spPr>
          <a:xfrm>
            <a:off x="1309255" y="3429000"/>
            <a:ext cx="9933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rgbClr val="06386A"/>
                </a:solidFill>
              </a:rPr>
              <a:t>We </a:t>
            </a:r>
            <a:r>
              <a:rPr lang="nl-NL" sz="2200" dirty="0" err="1">
                <a:solidFill>
                  <a:srgbClr val="06386A"/>
                </a:solidFill>
              </a:rPr>
              <a:t>also</a:t>
            </a:r>
            <a:r>
              <a:rPr lang="nl-NL" sz="2200" dirty="0">
                <a:solidFill>
                  <a:srgbClr val="06386A"/>
                </a:solidFill>
              </a:rPr>
              <a:t> </a:t>
            </a:r>
            <a:r>
              <a:rPr lang="nl-NL" sz="2200" dirty="0" err="1">
                <a:solidFill>
                  <a:srgbClr val="06386A"/>
                </a:solidFill>
              </a:rPr>
              <a:t>need</a:t>
            </a:r>
            <a:r>
              <a:rPr lang="nl-NL" sz="2200" dirty="0">
                <a:solidFill>
                  <a:srgbClr val="06386A"/>
                </a:solidFill>
              </a:rPr>
              <a:t> </a:t>
            </a:r>
            <a:r>
              <a:rPr lang="nl-NL" sz="2200" dirty="0" err="1">
                <a:solidFill>
                  <a:srgbClr val="06386A"/>
                </a:solidFill>
              </a:rPr>
              <a:t>to</a:t>
            </a:r>
            <a:r>
              <a:rPr lang="nl-NL" sz="2200" dirty="0">
                <a:solidFill>
                  <a:srgbClr val="06386A"/>
                </a:solidFill>
              </a:rPr>
              <a:t> </a:t>
            </a:r>
            <a:r>
              <a:rPr lang="nl-NL" sz="2200" dirty="0" err="1">
                <a:solidFill>
                  <a:srgbClr val="06386A"/>
                </a:solidFill>
              </a:rPr>
              <a:t>create</a:t>
            </a:r>
            <a:r>
              <a:rPr lang="nl-NL" sz="2200" dirty="0">
                <a:solidFill>
                  <a:srgbClr val="06386A"/>
                </a:solidFill>
              </a:rPr>
              <a:t> </a:t>
            </a:r>
            <a:r>
              <a:rPr lang="nl-NL" sz="2200" dirty="0" err="1">
                <a:solidFill>
                  <a:srgbClr val="06386A"/>
                </a:solidFill>
              </a:rPr>
              <a:t>waitpages</a:t>
            </a:r>
            <a:r>
              <a:rPr lang="nl-NL" sz="2200" dirty="0">
                <a:solidFill>
                  <a:srgbClr val="06386A"/>
                </a:solidFill>
              </a:rPr>
              <a:t>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CD44C9C-7428-0B49-9A23-74ACAE212EC1}"/>
              </a:ext>
            </a:extLst>
          </p:cNvPr>
          <p:cNvSpPr/>
          <p:nvPr/>
        </p:nvSpPr>
        <p:spPr>
          <a:xfrm>
            <a:off x="2578100" y="40298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/>
              <a:t>p</a:t>
            </a:r>
            <a:r>
              <a:rPr lang="nl-NL" dirty="0" err="1" smtClean="0"/>
              <a:t>age</a:t>
            </a:r>
            <a:r>
              <a:rPr lang="nl-NL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sequence</a:t>
            </a:r>
            <a:r>
              <a:rPr lang="nl-NL" dirty="0" smtClean="0"/>
              <a:t> </a:t>
            </a:r>
            <a:r>
              <a:rPr lang="nl-NL" dirty="0"/>
              <a:t>= [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Send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/>
              <a:t>WaitForP1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/>
              <a:t>SendBack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/>
              <a:t>ResultsWaitPage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/>
              <a:t>Results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/>
              <a:t>]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4351E4B-5D8F-964F-BC08-C23A97D7AD30}"/>
              </a:ext>
            </a:extLst>
          </p:cNvPr>
          <p:cNvSpPr/>
          <p:nvPr/>
        </p:nvSpPr>
        <p:spPr>
          <a:xfrm>
            <a:off x="6276109" y="392865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Send</a:t>
            </a:r>
            <a:r>
              <a:rPr lang="nl-NL" dirty="0"/>
              <a:t>(Page):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/>
              <a:t>form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model</a:t>
            </a:r>
            <a:r>
              <a:rPr lang="nl-NL" dirty="0" smtClean="0"/>
              <a:t> </a:t>
            </a:r>
            <a:r>
              <a:rPr lang="nl-NL" dirty="0"/>
              <a:t>= 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 err="1">
                <a:solidFill>
                  <a:srgbClr val="6A8759"/>
                </a:solidFill>
              </a:rPr>
              <a:t>group</a:t>
            </a:r>
            <a:r>
              <a:rPr lang="nl-NL" dirty="0">
                <a:solidFill>
                  <a:srgbClr val="6A8759"/>
                </a:solidFill>
              </a:rPr>
              <a:t>'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 err="1" smtClean="0"/>
              <a:t>form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fields</a:t>
            </a:r>
            <a:r>
              <a:rPr lang="nl-NL" dirty="0" smtClean="0"/>
              <a:t> </a:t>
            </a:r>
            <a:r>
              <a:rPr lang="nl-NL" dirty="0"/>
              <a:t>= [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sent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amount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def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 smtClean="0">
                <a:solidFill>
                  <a:srgbClr val="FFC66D"/>
                </a:solidFill>
              </a:rPr>
              <a:t>is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FFC66D"/>
                </a:solidFill>
              </a:rPr>
              <a:t>displayed</a:t>
            </a:r>
            <a:r>
              <a:rPr lang="nl-NL" dirty="0" smtClean="0"/>
              <a:t>(</a:t>
            </a:r>
            <a:r>
              <a:rPr lang="nl-NL" dirty="0" err="1" smtClean="0">
                <a:solidFill>
                  <a:srgbClr val="94558D"/>
                </a:solidFill>
              </a:rPr>
              <a:t>self</a:t>
            </a:r>
            <a:r>
              <a:rPr lang="nl-NL" dirty="0"/>
              <a:t>):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nl-NL" dirty="0" err="1" smtClean="0">
                <a:solidFill>
                  <a:srgbClr val="94558D"/>
                </a:solidFill>
              </a:rPr>
              <a:t>self</a:t>
            </a:r>
            <a:r>
              <a:rPr lang="nl-NL" dirty="0" err="1" smtClean="0"/>
              <a:t>.player.id</a:t>
            </a:r>
            <a:r>
              <a:rPr 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in</a:t>
            </a:r>
            <a:r>
              <a:rPr lang="nl-NL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/>
              <a:t>== </a:t>
            </a:r>
            <a:r>
              <a:rPr lang="nl-NL" dirty="0">
                <a:solidFill>
                  <a:srgbClr val="6897BB"/>
                </a:solidFill>
              </a:rPr>
              <a:t>1</a:t>
            </a:r>
            <a:br>
              <a:rPr lang="nl-NL" dirty="0">
                <a:solidFill>
                  <a:srgbClr val="6897BB"/>
                </a:solidFill>
              </a:rPr>
            </a:br>
            <a:r>
              <a:rPr lang="nl-NL" dirty="0">
                <a:solidFill>
                  <a:srgbClr val="6897BB"/>
                </a:solidFill>
              </a:rPr>
              <a:t/>
            </a:r>
            <a:br>
              <a:rPr lang="nl-NL" dirty="0">
                <a:solidFill>
                  <a:srgbClr val="6897BB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/>
              <a:t>WaitForP1(</a:t>
            </a:r>
            <a:r>
              <a:rPr lang="nl-NL" dirty="0" err="1"/>
              <a:t>WaitPage</a:t>
            </a:r>
            <a:r>
              <a:rPr lang="nl-NL" dirty="0"/>
              <a:t>):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CC7832"/>
                </a:solidFill>
              </a:rPr>
              <a:t>pass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1168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58745E-ECAC-204B-BD78-297951A6464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Here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experiment: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FBF11F-6806-444F-A015-819029A2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Experimental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</a:t>
            </a:r>
            <a:r>
              <a:rPr lang="nl-NL" b="1" dirty="0"/>
              <a:t>(</a:t>
            </a:r>
            <a:r>
              <a:rPr lang="nl-NL" b="1" dirty="0" err="1">
                <a:solidFill>
                  <a:srgbClr val="7030A0"/>
                </a:solidFill>
              </a:rPr>
              <a:t>Settings.py</a:t>
            </a:r>
            <a:r>
              <a:rPr lang="nl-NL" b="1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CBE56EA-7F7A-F647-A5C0-4E9B6667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465B8F74-80CA-F44E-BBE7-3D514A3EB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E3538E0-6310-A148-A29C-8B8FC40D8C0A}"/>
              </a:ext>
            </a:extLst>
          </p:cNvPr>
          <p:cNvSpPr/>
          <p:nvPr/>
        </p:nvSpPr>
        <p:spPr>
          <a:xfrm>
            <a:off x="3671455" y="256606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/>
              <a:t>SESSION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smtClean="0"/>
              <a:t>CONFIG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smtClean="0"/>
              <a:t>DEFAULTS </a:t>
            </a:r>
            <a:r>
              <a:rPr lang="nl-NL" dirty="0"/>
              <a:t>=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real</a:t>
            </a:r>
            <a:r>
              <a:rPr lang="nl-NL" dirty="0" err="1" smtClean="0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world</a:t>
            </a:r>
            <a:r>
              <a:rPr lang="nl-NL" dirty="0" err="1" smtClean="0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currency</a:t>
            </a:r>
            <a:r>
              <a:rPr lang="nl-NL" dirty="0" err="1" smtClean="0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per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point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: </a:t>
            </a:r>
            <a:r>
              <a:rPr lang="nl-NL" dirty="0">
                <a:solidFill>
                  <a:srgbClr val="6897BB"/>
                </a:solidFill>
              </a:rPr>
              <a:t>1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participation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fee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: </a:t>
            </a:r>
            <a:r>
              <a:rPr lang="nl-NL" dirty="0">
                <a:solidFill>
                  <a:srgbClr val="6897BB"/>
                </a:solidFill>
              </a:rPr>
              <a:t>1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 err="1">
                <a:solidFill>
                  <a:srgbClr val="6A8759"/>
                </a:solidFill>
              </a:rPr>
              <a:t>doc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: </a:t>
            </a:r>
            <a:r>
              <a:rPr lang="nl-NL" dirty="0">
                <a:solidFill>
                  <a:srgbClr val="6A8759"/>
                </a:solidFill>
              </a:rPr>
              <a:t>""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SESSION_CONFIGS = 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</a:t>
            </a:r>
            <a:r>
              <a:rPr lang="nl-NL" dirty="0">
                <a:solidFill>
                  <a:srgbClr val="6A8759"/>
                </a:solidFill>
              </a:rPr>
              <a:t>'name'</a:t>
            </a:r>
            <a:r>
              <a:rPr lang="nl-NL" dirty="0"/>
              <a:t>: 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trust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behavioral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display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name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: </a:t>
            </a:r>
            <a:r>
              <a:rPr lang="nl-NL" dirty="0">
                <a:solidFill>
                  <a:srgbClr val="6A8759"/>
                </a:solidFill>
              </a:rPr>
              <a:t>'Trust Game </a:t>
            </a:r>
            <a:r>
              <a:rPr lang="nl-NL" dirty="0" err="1">
                <a:solidFill>
                  <a:srgbClr val="6A8759"/>
                </a:solidFill>
              </a:rPr>
              <a:t>Behavioral</a:t>
            </a:r>
            <a:r>
              <a:rPr lang="nl-NL" dirty="0">
                <a:solidFill>
                  <a:srgbClr val="6A8759"/>
                </a:solidFill>
              </a:rPr>
              <a:t> Analysis'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num</a:t>
            </a:r>
            <a:r>
              <a:rPr lang="nl-NL" dirty="0" err="1" smtClean="0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demo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participants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: </a:t>
            </a:r>
            <a:r>
              <a:rPr lang="nl-NL" dirty="0">
                <a:solidFill>
                  <a:srgbClr val="6897BB"/>
                </a:solidFill>
              </a:rPr>
              <a:t>2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app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sequence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: [</a:t>
            </a:r>
            <a:r>
              <a:rPr lang="nl-NL" dirty="0" smtClean="0">
                <a:solidFill>
                  <a:srgbClr val="6A8759"/>
                </a:solidFill>
              </a:rPr>
              <a:t>'</a:t>
            </a:r>
            <a:r>
              <a:rPr lang="nl-NL" dirty="0" err="1" smtClean="0">
                <a:solidFill>
                  <a:srgbClr val="6A8759"/>
                </a:solidFill>
              </a:rPr>
              <a:t>trust</a:t>
            </a:r>
            <a:r>
              <a:rPr lang="nl-NL" dirty="0" err="1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nl-NL" dirty="0" err="1" smtClean="0">
                <a:solidFill>
                  <a:srgbClr val="6A8759"/>
                </a:solidFill>
              </a:rPr>
              <a:t>simple</a:t>
            </a:r>
            <a:r>
              <a:rPr lang="nl-NL" dirty="0">
                <a:solidFill>
                  <a:srgbClr val="6A8759"/>
                </a:solidFill>
              </a:rPr>
              <a:t>'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8829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E0B13E9-C2A3-8B48-8E75-31742A38748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324387"/>
            <a:ext cx="10515600" cy="4394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have a research question </a:t>
            </a:r>
            <a:r>
              <a:rPr lang="nl-NL" dirty="0" err="1" smtClean="0"/>
              <a:t>and</a:t>
            </a:r>
            <a:r>
              <a:rPr lang="nl-NL" dirty="0" smtClean="0"/>
              <a:t> a design </a:t>
            </a:r>
            <a:r>
              <a:rPr lang="nl-NL" dirty="0" err="1" smtClean="0"/>
              <a:t>you</a:t>
            </a:r>
            <a:r>
              <a:rPr lang="nl-NL" dirty="0" smtClean="0"/>
              <a:t> are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experiment.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 smtClean="0"/>
              <a:t>However</a:t>
            </a:r>
            <a:r>
              <a:rPr lang="nl-NL" dirty="0" smtClean="0"/>
              <a:t>, building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experiment is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easy </a:t>
            </a:r>
            <a:r>
              <a:rPr lang="nl-NL" dirty="0" err="1" smtClean="0"/>
              <a:t>task</a:t>
            </a:r>
            <a:r>
              <a:rPr lang="nl-NL" dirty="0" smtClean="0"/>
              <a:t>. </a:t>
            </a:r>
            <a:r>
              <a:rPr lang="nl-NL" dirty="0" err="1" smtClean="0"/>
              <a:t>Where</a:t>
            </a:r>
            <a:r>
              <a:rPr lang="nl-NL" dirty="0" smtClean="0"/>
              <a:t> do </a:t>
            </a:r>
            <a:r>
              <a:rPr lang="nl-NL" dirty="0" err="1" smtClean="0"/>
              <a:t>you</a:t>
            </a:r>
            <a:r>
              <a:rPr lang="nl-NL" dirty="0" smtClean="0"/>
              <a:t> start?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The goal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lecture</a:t>
            </a:r>
            <a:r>
              <a:rPr lang="nl-NL" dirty="0" smtClean="0"/>
              <a:t> is </a:t>
            </a:r>
            <a:r>
              <a:rPr lang="nl-NL" dirty="0" err="1" smtClean="0"/>
              <a:t>to</a:t>
            </a:r>
            <a:r>
              <a:rPr lang="nl-NL" dirty="0" smtClean="0"/>
              <a:t>:</a:t>
            </a:r>
          </a:p>
          <a:p>
            <a:pPr lvl="1"/>
            <a:r>
              <a:rPr lang="nl-NL" sz="1800" dirty="0" err="1"/>
              <a:t>Give</a:t>
            </a:r>
            <a:r>
              <a:rPr lang="nl-NL" sz="1800" dirty="0"/>
              <a:t> a </a:t>
            </a:r>
            <a:r>
              <a:rPr lang="nl-NL" sz="1800" dirty="0" err="1"/>
              <a:t>gentle</a:t>
            </a:r>
            <a:r>
              <a:rPr lang="nl-NL" sz="1800" dirty="0"/>
              <a:t> </a:t>
            </a:r>
            <a:r>
              <a:rPr lang="nl-NL" sz="1800" dirty="0" err="1"/>
              <a:t>introduction</a:t>
            </a:r>
            <a:r>
              <a:rPr lang="nl-NL" sz="1800" dirty="0"/>
              <a:t> </a:t>
            </a:r>
            <a:r>
              <a:rPr lang="nl-NL" sz="1800" dirty="0" err="1"/>
              <a:t>into</a:t>
            </a:r>
            <a:r>
              <a:rPr lang="nl-NL" sz="1800" dirty="0"/>
              <a:t> </a:t>
            </a:r>
            <a:r>
              <a:rPr lang="nl-NL" sz="1800" dirty="0" err="1"/>
              <a:t>programming</a:t>
            </a:r>
            <a:r>
              <a:rPr lang="nl-NL" sz="1800" dirty="0"/>
              <a:t> </a:t>
            </a:r>
            <a:r>
              <a:rPr lang="nl-NL" sz="1800" dirty="0" err="1"/>
              <a:t>experiments</a:t>
            </a:r>
            <a:endParaRPr lang="nl-NL" sz="1800" dirty="0"/>
          </a:p>
          <a:p>
            <a:pPr lvl="1"/>
            <a:r>
              <a:rPr lang="nl-NL" sz="1800" dirty="0"/>
              <a:t>Show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what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different options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trade-offs</a:t>
            </a:r>
            <a:r>
              <a:rPr lang="nl-NL" sz="1800" dirty="0"/>
              <a:t> are</a:t>
            </a:r>
          </a:p>
          <a:p>
            <a:pPr lvl="1"/>
            <a:r>
              <a:rPr lang="nl-NL" sz="1800" dirty="0"/>
              <a:t>Show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building </a:t>
            </a:r>
            <a:r>
              <a:rPr lang="nl-NL" sz="1800" dirty="0" err="1"/>
              <a:t>blocks</a:t>
            </a:r>
            <a:r>
              <a:rPr lang="nl-NL" sz="1800" dirty="0"/>
              <a:t> of </a:t>
            </a:r>
            <a:r>
              <a:rPr lang="nl-NL" sz="1800" dirty="0" err="1"/>
              <a:t>oTree</a:t>
            </a:r>
            <a:endParaRPr lang="nl-NL" sz="1800" dirty="0"/>
          </a:p>
          <a:p>
            <a:pPr lvl="1"/>
            <a:r>
              <a:rPr lang="nl-NL" sz="1800" dirty="0"/>
              <a:t>Show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how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deploy</a:t>
            </a:r>
            <a:r>
              <a:rPr lang="nl-NL" sz="1800" dirty="0"/>
              <a:t> </a:t>
            </a:r>
            <a:r>
              <a:rPr lang="nl-NL" sz="1800" dirty="0" err="1"/>
              <a:t>your</a:t>
            </a:r>
            <a:r>
              <a:rPr lang="nl-NL" sz="1800" dirty="0"/>
              <a:t> experiment </a:t>
            </a:r>
            <a:r>
              <a:rPr lang="nl-NL" sz="1800" dirty="0" err="1"/>
              <a:t>to</a:t>
            </a:r>
            <a:r>
              <a:rPr lang="nl-NL" sz="1800" dirty="0"/>
              <a:t> a server</a:t>
            </a:r>
          </a:p>
          <a:p>
            <a:pPr lvl="1"/>
            <a:r>
              <a:rPr lang="nl-NL" sz="1800" dirty="0"/>
              <a:t>Show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how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make </a:t>
            </a:r>
            <a:r>
              <a:rPr lang="nl-NL" sz="1800" dirty="0" err="1"/>
              <a:t>your</a:t>
            </a:r>
            <a:r>
              <a:rPr lang="nl-NL" sz="1800" dirty="0"/>
              <a:t> experiment </a:t>
            </a:r>
            <a:r>
              <a:rPr lang="nl-NL" sz="1800" dirty="0" err="1"/>
              <a:t>available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online participant pools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lecture</a:t>
            </a:r>
            <a:r>
              <a:rPr lang="nl-NL" dirty="0" smtClean="0"/>
              <a:t> has a </a:t>
            </a:r>
            <a:r>
              <a:rPr lang="nl-NL" dirty="0" err="1" smtClean="0"/>
              <a:t>companion</a:t>
            </a:r>
            <a:r>
              <a:rPr lang="nl-NL" dirty="0" smtClean="0"/>
              <a:t> </a:t>
            </a:r>
            <a:r>
              <a:rPr lang="nl-NL" dirty="0" err="1" smtClean="0"/>
              <a:t>respository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information on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details: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https://github.com/CPHPeters/Running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</a:t>
            </a:r>
            <a:r>
              <a:rPr lang="nl-NL" dirty="0">
                <a:hlinkClick r:id="rId3"/>
              </a:rPr>
              <a:t>Online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</a:t>
            </a:r>
            <a:r>
              <a:rPr lang="nl-NL" dirty="0">
                <a:hlinkClick r:id="rId3"/>
              </a:rPr>
              <a:t>Experiments</a:t>
            </a:r>
            <a:endParaRPr lang="nl-NL" dirty="0" smtClean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7B194F-75DC-D741-826A-04975814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79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7E6FD86-CFCD-6D47-AA8B-1C8BB0B4670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 we have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ingredient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online experiment.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b="1" dirty="0" err="1">
                <a:solidFill>
                  <a:srgbClr val="4D9926"/>
                </a:solidFill>
              </a:rPr>
              <a:t>Models.py</a:t>
            </a:r>
            <a:endParaRPr lang="nl-NL" b="1" dirty="0">
              <a:solidFill>
                <a:srgbClr val="4D9926"/>
              </a:solidFill>
            </a:endParaRP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	</a:t>
            </a:r>
            <a:r>
              <a:rPr lang="nl-NL" b="1" dirty="0" err="1">
                <a:solidFill>
                  <a:schemeClr val="accent2"/>
                </a:solidFill>
              </a:rPr>
              <a:t>Pages.py</a:t>
            </a:r>
            <a:endParaRPr lang="nl-N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 err="1">
                <a:solidFill>
                  <a:srgbClr val="7030A0"/>
                </a:solidFill>
              </a:rPr>
              <a:t>Settings.py</a:t>
            </a:r>
            <a:endParaRPr lang="nl-NL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nl-NL" b="1" dirty="0"/>
              <a:t>	Templates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F727CAA-1D74-874C-A222-862F16E1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Making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Online Experiment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07B84C-E66F-D948-8DFD-E2B41F33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BAD9D517-F872-2F45-AF15-3C35A51AA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A27FD17-56E1-4B4E-892E-DC49C4E94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13"/>
          <a:stretch/>
        </p:blipFill>
        <p:spPr>
          <a:xfrm>
            <a:off x="6359236" y="2505054"/>
            <a:ext cx="4127500" cy="3557376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C6A7BD6D-68CD-7142-9520-E6A10263EF9F}"/>
              </a:ext>
            </a:extLst>
          </p:cNvPr>
          <p:cNvCxnSpPr>
            <a:cxnSpLocks/>
          </p:cNvCxnSpPr>
          <p:nvPr/>
        </p:nvCxnSpPr>
        <p:spPr>
          <a:xfrm flipV="1">
            <a:off x="3200400" y="4135582"/>
            <a:ext cx="3408218" cy="1054543"/>
          </a:xfrm>
          <a:prstGeom prst="straightConnector1">
            <a:avLst/>
          </a:prstGeom>
          <a:ln w="34925">
            <a:solidFill>
              <a:srgbClr val="0638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07A31C11-0F5B-D740-B747-C06DEC4AFB7F}"/>
              </a:ext>
            </a:extLst>
          </p:cNvPr>
          <p:cNvCxnSpPr>
            <a:cxnSpLocks/>
          </p:cNvCxnSpPr>
          <p:nvPr/>
        </p:nvCxnSpPr>
        <p:spPr>
          <a:xfrm flipV="1">
            <a:off x="2282825" y="3865153"/>
            <a:ext cx="4325793" cy="62372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41BA9B-F02E-5548-AA63-B4832CCD0CA3}"/>
              </a:ext>
            </a:extLst>
          </p:cNvPr>
          <p:cNvCxnSpPr>
            <a:cxnSpLocks/>
          </p:cNvCxnSpPr>
          <p:nvPr/>
        </p:nvCxnSpPr>
        <p:spPr>
          <a:xfrm>
            <a:off x="3075709" y="3624799"/>
            <a:ext cx="3532909" cy="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81D7A74-8675-FC43-B3AD-A06394CFEB86}"/>
              </a:ext>
            </a:extLst>
          </p:cNvPr>
          <p:cNvCxnSpPr>
            <a:cxnSpLocks/>
          </p:cNvCxnSpPr>
          <p:nvPr/>
        </p:nvCxnSpPr>
        <p:spPr>
          <a:xfrm>
            <a:off x="2282825" y="2722418"/>
            <a:ext cx="4325793" cy="662028"/>
          </a:xfrm>
          <a:prstGeom prst="straightConnector1">
            <a:avLst/>
          </a:prstGeom>
          <a:ln w="34925">
            <a:solidFill>
              <a:srgbClr val="4D99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11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8F6328-0B04-F347-8F18-BA5349BE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It’s Ready!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8BFB77-241A-A648-8ECE-2B534990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36AD6812-3FF8-8643-84CC-55959F6D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1A2FB5A-6CEE-8244-BF14-245769481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7"/>
          <a:stretch/>
        </p:blipFill>
        <p:spPr>
          <a:xfrm>
            <a:off x="7601526" y="1667875"/>
            <a:ext cx="4271818" cy="398478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283258D-574C-BA48-956A-988F02D5F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50" y="2163416"/>
            <a:ext cx="6534930" cy="3403471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D2116129-3EC6-F34E-BC28-98A3671DE589}"/>
              </a:ext>
            </a:extLst>
          </p:cNvPr>
          <p:cNvCxnSpPr>
            <a:cxnSpLocks/>
          </p:cNvCxnSpPr>
          <p:nvPr/>
        </p:nvCxnSpPr>
        <p:spPr>
          <a:xfrm flipH="1">
            <a:off x="6515397" y="3865151"/>
            <a:ext cx="1277784" cy="0"/>
          </a:xfrm>
          <a:prstGeom prst="straightConnector1">
            <a:avLst/>
          </a:prstGeom>
          <a:ln w="104775">
            <a:solidFill>
              <a:srgbClr val="0638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82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smtClean="0"/>
              <a:t>Let’s try to make a relatively easy experiment to test </a:t>
            </a:r>
            <a:r>
              <a:rPr lang="en-US" b="1" dirty="0" smtClean="0"/>
              <a:t>attribute substitution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Strack</a:t>
            </a:r>
            <a:r>
              <a:rPr lang="en-US" dirty="0" smtClean="0"/>
              <a:t>, Martin, and Schwartz (1988) asked participants two questions:</a:t>
            </a:r>
            <a:endParaRPr lang="en-US" sz="1800" dirty="0" smtClean="0"/>
          </a:p>
          <a:p>
            <a:pPr lvl="1"/>
            <a:r>
              <a:rPr lang="en-US" sz="1800" dirty="0"/>
              <a:t>“How happy are you with your life in general?”</a:t>
            </a:r>
          </a:p>
          <a:p>
            <a:pPr lvl="1"/>
            <a:r>
              <a:rPr lang="en-US" sz="1800" dirty="0"/>
              <a:t>“How many dates did you have last month?”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dirty="0" smtClean="0"/>
              <a:t>When asked in this order, the correlation was negligible. However, when the dating question was asked first, correlation rose to .66.</a:t>
            </a:r>
          </a:p>
          <a:p>
            <a:endParaRPr lang="en-US" dirty="0"/>
          </a:p>
          <a:p>
            <a:r>
              <a:rPr lang="en-US" dirty="0" smtClean="0"/>
              <a:t>Participants substituted the complex question of how happy they are with the easier (heuristic attribute) of how many dates they had last month.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Live Example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8BFB77-241A-A648-8ECE-2B534990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36AD6812-3FF8-8643-84CC-55959F6D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simple experiment: only two questions and two treatments (order)</a:t>
            </a:r>
          </a:p>
          <a:p>
            <a:endParaRPr lang="en-US" dirty="0"/>
          </a:p>
          <a:p>
            <a:r>
              <a:rPr lang="en-US" dirty="0" smtClean="0"/>
              <a:t>We need only three variables at the player-level in </a:t>
            </a:r>
            <a:r>
              <a:rPr lang="en-US" b="1" dirty="0" smtClean="0">
                <a:solidFill>
                  <a:srgbClr val="4D9926"/>
                </a:solidFill>
              </a:rPr>
              <a:t>Models.py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treatment </a:t>
            </a:r>
            <a:r>
              <a:rPr lang="en-US" dirty="0"/>
              <a:t>= </a:t>
            </a:r>
            <a:r>
              <a:rPr lang="en-US" dirty="0" err="1"/>
              <a:t>models.IntegerField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	question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smtClean="0"/>
              <a:t>1 </a:t>
            </a:r>
            <a:r>
              <a:rPr lang="en-US" dirty="0"/>
              <a:t>= </a:t>
            </a:r>
            <a:r>
              <a:rPr lang="en-US" dirty="0" err="1"/>
              <a:t>models.IntegerField</a:t>
            </a:r>
            <a:r>
              <a:rPr lang="en-US" dirty="0"/>
              <a:t>(</a:t>
            </a:r>
            <a:r>
              <a:rPr lang="en-US" dirty="0">
                <a:solidFill>
                  <a:srgbClr val="E04006"/>
                </a:solidFill>
              </a:rPr>
              <a:t>label</a:t>
            </a:r>
            <a:r>
              <a:rPr lang="en-US" dirty="0"/>
              <a:t>=</a:t>
            </a:r>
            <a:r>
              <a:rPr lang="en-US" dirty="0">
                <a:solidFill>
                  <a:srgbClr val="4D9926"/>
                </a:solidFill>
              </a:rPr>
              <a:t>""</a:t>
            </a:r>
            <a:r>
              <a:rPr lang="en-US" dirty="0">
                <a:solidFill>
                  <a:srgbClr val="FFA5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E04006"/>
                </a:solidFill>
              </a:rPr>
              <a:t>blank</a:t>
            </a:r>
            <a:r>
              <a:rPr lang="en-US" dirty="0"/>
              <a:t>=</a:t>
            </a:r>
            <a:r>
              <a:rPr lang="en-US" dirty="0">
                <a:solidFill>
                  <a:srgbClr val="FFA500"/>
                </a:solidFill>
              </a:rPr>
              <a:t>False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smtClean="0"/>
              <a:t>	question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smtClean="0"/>
              <a:t>2 </a:t>
            </a:r>
            <a:r>
              <a:rPr lang="en-US" dirty="0"/>
              <a:t>= </a:t>
            </a:r>
            <a:r>
              <a:rPr lang="en-US" dirty="0" err="1"/>
              <a:t>models.IntegerField</a:t>
            </a:r>
            <a:r>
              <a:rPr lang="en-US" dirty="0"/>
              <a:t>(</a:t>
            </a:r>
            <a:r>
              <a:rPr lang="en-US" dirty="0">
                <a:solidFill>
                  <a:srgbClr val="E04006"/>
                </a:solidFill>
              </a:rPr>
              <a:t>label</a:t>
            </a:r>
            <a:r>
              <a:rPr lang="en-US" dirty="0"/>
              <a:t>=</a:t>
            </a:r>
            <a:r>
              <a:rPr lang="en-US" dirty="0">
                <a:solidFill>
                  <a:srgbClr val="4D9926"/>
                </a:solidFill>
              </a:rPr>
              <a:t>""</a:t>
            </a:r>
            <a:r>
              <a:rPr lang="en-US" dirty="0">
                <a:solidFill>
                  <a:srgbClr val="FFA5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E04006"/>
                </a:solidFill>
              </a:rPr>
              <a:t>blank</a:t>
            </a:r>
            <a:r>
              <a:rPr lang="en-US" dirty="0"/>
              <a:t>=</a:t>
            </a:r>
            <a:r>
              <a:rPr lang="en-US" dirty="0">
                <a:solidFill>
                  <a:srgbClr val="FFA500"/>
                </a:solidFill>
              </a:rPr>
              <a:t>False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treatment, we need a function to assign a participant to a treatment (at the </a:t>
            </a:r>
            <a:r>
              <a:rPr lang="en-US" dirty="0" err="1" smtClean="0"/>
              <a:t>subsession</a:t>
            </a:r>
            <a:r>
              <a:rPr lang="en-US" dirty="0" smtClean="0"/>
              <a:t>-level):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 err="1" smtClean="0">
                <a:solidFill>
                  <a:srgbClr val="E04006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A500"/>
                </a:solidFill>
              </a:rPr>
              <a:t>creating</a:t>
            </a:r>
            <a:r>
              <a:rPr lang="en-US" dirty="0" err="1">
                <a:solidFill>
                  <a:srgbClr val="FFA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>
                <a:solidFill>
                  <a:srgbClr val="FFA500"/>
                </a:solidFill>
              </a:rPr>
              <a:t>session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self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E04006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 err="1"/>
              <a:t>itertools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		number </a:t>
            </a:r>
            <a:r>
              <a:rPr lang="en-US" dirty="0"/>
              <a:t>= </a:t>
            </a:r>
            <a:r>
              <a:rPr lang="en-US" dirty="0" err="1"/>
              <a:t>itertools.cycle</a:t>
            </a:r>
            <a:r>
              <a:rPr lang="en-US" dirty="0"/>
              <a:t>([</a:t>
            </a:r>
            <a:r>
              <a:rPr lang="en-US" dirty="0">
                <a:solidFill>
                  <a:srgbClr val="4472C4"/>
                </a:solidFill>
              </a:rPr>
              <a:t>0</a:t>
            </a:r>
            <a:r>
              <a:rPr lang="en-US" dirty="0">
                <a:solidFill>
                  <a:srgbClr val="E04006"/>
                </a:solidFill>
              </a:rPr>
              <a:t>,</a:t>
            </a:r>
            <a:r>
              <a:rPr lang="en-US" dirty="0">
                <a:solidFill>
                  <a:srgbClr val="4472C4"/>
                </a:solidFill>
              </a:rPr>
              <a:t>1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E0400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/>
              <a:t>player </a:t>
            </a:r>
            <a:r>
              <a:rPr lang="en-US" dirty="0">
                <a:solidFill>
                  <a:srgbClr val="E04006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self</a:t>
            </a:r>
            <a:r>
              <a:rPr lang="en-US" dirty="0" err="1"/>
              <a:t>.get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/>
              <a:t>players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smtClean="0"/>
              <a:t>			</a:t>
            </a:r>
            <a:r>
              <a:rPr lang="en-US" dirty="0" err="1" smtClean="0"/>
              <a:t>player.treatment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4472C4"/>
                </a:solidFill>
              </a:rPr>
              <a:t>next</a:t>
            </a:r>
            <a:r>
              <a:rPr lang="en-US" dirty="0"/>
              <a:t>(number)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Live Example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8BFB77-241A-A648-8ECE-2B534990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7" name="Afbeelding 4">
            <a:hlinkClick r:id="rId3"/>
            <a:extLst>
              <a:ext uri="{FF2B5EF4-FFF2-40B4-BE49-F238E27FC236}">
                <a16:creationId xmlns:a16="http://schemas.microsoft.com/office/drawing/2014/main" id="{36AD6812-3FF8-8643-84CC-55959F6D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72620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</a:t>
            </a:r>
            <a:r>
              <a:rPr lang="en-US" b="1" dirty="0" smtClean="0">
                <a:solidFill>
                  <a:srgbClr val="E04006"/>
                </a:solidFill>
              </a:rPr>
              <a:t>Pages.py </a:t>
            </a:r>
            <a:r>
              <a:rPr lang="en-US" dirty="0" smtClean="0"/>
              <a:t>we need to create two pages, define what variables are asked on which page and determine the page sequence.</a:t>
            </a:r>
          </a:p>
          <a:p>
            <a:endParaRPr lang="en-US" dirty="0">
              <a:solidFill>
                <a:srgbClr val="E0400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E04006"/>
                </a:solidFill>
              </a:rPr>
              <a:t>class </a:t>
            </a:r>
            <a:r>
              <a:rPr lang="en-US" dirty="0"/>
              <a:t>Page1(Page):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form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/>
              <a:t>model</a:t>
            </a:r>
            <a:r>
              <a:rPr lang="en-US" dirty="0"/>
              <a:t> = </a:t>
            </a:r>
            <a:r>
              <a:rPr lang="en-US" dirty="0">
                <a:solidFill>
                  <a:srgbClr val="4D9926"/>
                </a:solidFill>
              </a:rPr>
              <a:t>'player'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form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/>
              <a:t>fields</a:t>
            </a:r>
            <a:r>
              <a:rPr lang="en-US" dirty="0"/>
              <a:t> = [</a:t>
            </a:r>
            <a:r>
              <a:rPr lang="en-US" dirty="0">
                <a:solidFill>
                  <a:srgbClr val="4D9926"/>
                </a:solidFill>
              </a:rPr>
              <a:t>'question</a:t>
            </a:r>
            <a:r>
              <a:rPr lang="en-US" dirty="0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>
                <a:solidFill>
                  <a:srgbClr val="4D9926"/>
                </a:solidFill>
              </a:rPr>
              <a:t>1'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04006"/>
                </a:solidFill>
              </a:rPr>
              <a:t>class </a:t>
            </a:r>
            <a:r>
              <a:rPr lang="en-US" dirty="0"/>
              <a:t>Page2(Page):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 smtClean="0"/>
              <a:t>form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 smtClean="0"/>
              <a:t>model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4D9926"/>
                </a:solidFill>
              </a:rPr>
              <a:t>'player'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form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/>
              <a:t>fields</a:t>
            </a:r>
            <a:r>
              <a:rPr lang="en-US" dirty="0"/>
              <a:t> = [</a:t>
            </a:r>
            <a:r>
              <a:rPr lang="en-US" dirty="0">
                <a:solidFill>
                  <a:srgbClr val="4D9926"/>
                </a:solidFill>
              </a:rPr>
              <a:t>'question</a:t>
            </a:r>
            <a:r>
              <a:rPr lang="en-US" dirty="0">
                <a:solidFill>
                  <a:srgbClr val="4D99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>
                <a:solidFill>
                  <a:srgbClr val="4D9926"/>
                </a:solidFill>
              </a:rPr>
              <a:t>2']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page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/>
              <a:t>sequence</a:t>
            </a:r>
            <a:r>
              <a:rPr lang="en-US" dirty="0"/>
              <a:t> = [Page1, Page2]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Live Example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8BFB77-241A-A648-8ECE-2B534990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36AD6812-3FF8-8643-84CC-55959F6D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185320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2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smtClean="0"/>
              <a:t>We need to create </a:t>
            </a:r>
            <a:r>
              <a:rPr lang="en-US" b="1" dirty="0"/>
              <a:t>T</a:t>
            </a:r>
            <a:r>
              <a:rPr lang="en-US" b="1" dirty="0" smtClean="0"/>
              <a:t>emplates</a:t>
            </a:r>
            <a:r>
              <a:rPr lang="en-US" dirty="0" smtClean="0"/>
              <a:t> for the pages: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{% </a:t>
            </a:r>
            <a:r>
              <a:rPr lang="en-US" dirty="0">
                <a:solidFill>
                  <a:srgbClr val="FFA500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player.treatment</a:t>
            </a:r>
            <a:r>
              <a:rPr lang="en-US" dirty="0"/>
              <a:t> == 0 %}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A500"/>
                </a:solidFill>
              </a:rPr>
              <a:t>	&lt;</a:t>
            </a:r>
            <a:r>
              <a:rPr lang="en-US" dirty="0">
                <a:solidFill>
                  <a:srgbClr val="FFA500"/>
                </a:solidFill>
              </a:rPr>
              <a:t>p&gt;</a:t>
            </a:r>
            <a:r>
              <a:rPr lang="en-US" dirty="0"/>
              <a:t>How many </a:t>
            </a:r>
            <a:r>
              <a:rPr lang="en-US" dirty="0" smtClean="0"/>
              <a:t>friends do you approximately have on social media?</a:t>
            </a:r>
            <a:r>
              <a:rPr lang="en-US" dirty="0" smtClean="0">
                <a:solidFill>
                  <a:srgbClr val="FFA500"/>
                </a:solidFill>
              </a:rPr>
              <a:t>&lt;/</a:t>
            </a:r>
            <a:r>
              <a:rPr lang="en-US" dirty="0">
                <a:solidFill>
                  <a:srgbClr val="FFA500"/>
                </a:solidFill>
              </a:rPr>
              <a:t>p&gt;</a:t>
            </a:r>
          </a:p>
          <a:p>
            <a:pPr marL="0" indent="0">
              <a:buNone/>
            </a:pPr>
            <a:r>
              <a:rPr lang="en-US" dirty="0"/>
              <a:t>{% </a:t>
            </a:r>
            <a:r>
              <a:rPr lang="en-US" dirty="0">
                <a:solidFill>
                  <a:srgbClr val="FFA500"/>
                </a:solidFill>
              </a:rPr>
              <a:t>else</a:t>
            </a:r>
            <a:r>
              <a:rPr lang="en-US" dirty="0"/>
              <a:t> %}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A500"/>
                </a:solidFill>
              </a:rPr>
              <a:t>	&lt;</a:t>
            </a:r>
            <a:r>
              <a:rPr lang="en-US" dirty="0">
                <a:solidFill>
                  <a:srgbClr val="FFA500"/>
                </a:solidFill>
              </a:rPr>
              <a:t>p&gt;</a:t>
            </a:r>
            <a:r>
              <a:rPr lang="en-US" dirty="0"/>
              <a:t>Please indicate on a scale from 1 to 10 how happy you are with your life in </a:t>
            </a:r>
            <a:r>
              <a:rPr lang="en-US" dirty="0" smtClean="0"/>
              <a:t>	general</a:t>
            </a:r>
            <a:r>
              <a:rPr lang="en-US" dirty="0"/>
              <a:t>.</a:t>
            </a:r>
            <a:r>
              <a:rPr lang="en-US" dirty="0">
                <a:solidFill>
                  <a:srgbClr val="FFA500"/>
                </a:solidFill>
              </a:rPr>
              <a:t>&lt;/p&gt;</a:t>
            </a:r>
          </a:p>
          <a:p>
            <a:pPr marL="0" indent="0">
              <a:buNone/>
            </a:pPr>
            <a:r>
              <a:rPr lang="en-US" dirty="0"/>
              <a:t>{% </a:t>
            </a:r>
            <a:r>
              <a:rPr lang="en-US" dirty="0" err="1">
                <a:solidFill>
                  <a:srgbClr val="FFA500"/>
                </a:solidFill>
              </a:rPr>
              <a:t>endif</a:t>
            </a:r>
            <a:r>
              <a:rPr lang="en-US" dirty="0"/>
              <a:t> %}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{% </a:t>
            </a:r>
            <a:r>
              <a:rPr lang="en-US" dirty="0" err="1">
                <a:solidFill>
                  <a:srgbClr val="FFA500"/>
                </a:solidFill>
              </a:rPr>
              <a:t>formfields</a:t>
            </a:r>
            <a:r>
              <a:rPr lang="en-US" dirty="0"/>
              <a:t> %}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Live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0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4DC0E8E-F829-5443-8E5B-A9CF10D643E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the</a:t>
            </a:r>
            <a:r>
              <a:rPr lang="nl-NL" dirty="0"/>
              <a:t> experiment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store </a:t>
            </a:r>
            <a:r>
              <a:rPr lang="nl-NL" dirty="0" err="1"/>
              <a:t>the</a:t>
            </a:r>
            <a:r>
              <a:rPr lang="nl-NL" dirty="0"/>
              <a:t> experiment.</a:t>
            </a:r>
          </a:p>
          <a:p>
            <a:pPr marL="457200" lvl="1" indent="0">
              <a:buNone/>
            </a:pPr>
            <a:endParaRPr lang="nl-NL" sz="1800" dirty="0"/>
          </a:p>
          <a:p>
            <a:r>
              <a:rPr lang="nl-NL" dirty="0"/>
              <a:t>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online server </a:t>
            </a:r>
            <a:r>
              <a:rPr lang="nl-NL" dirty="0" err="1"/>
              <a:t>called</a:t>
            </a:r>
            <a:r>
              <a:rPr lang="nl-NL" dirty="0"/>
              <a:t> </a:t>
            </a:r>
            <a:r>
              <a:rPr lang="nl-NL" b="1" dirty="0" err="1"/>
              <a:t>Heroku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Heroku</a:t>
            </a:r>
            <a:r>
              <a:rPr lang="nl-NL" dirty="0"/>
              <a:t> is a </a:t>
            </a:r>
            <a:r>
              <a:rPr lang="nl-NL" dirty="0" err="1"/>
              <a:t>cloud</a:t>
            </a:r>
            <a:r>
              <a:rPr lang="nl-NL" dirty="0"/>
              <a:t> platform as a service </a:t>
            </a:r>
            <a:r>
              <a:rPr lang="nl-NL" dirty="0" err="1"/>
              <a:t>supporting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 smtClean="0"/>
              <a:t>.</a:t>
            </a:r>
          </a:p>
          <a:p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b="1" dirty="0" err="1" smtClean="0"/>
              <a:t>pay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server </a:t>
            </a:r>
            <a:r>
              <a:rPr lang="nl-NL" dirty="0" err="1" smtClean="0"/>
              <a:t>capacity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b="1" dirty="0" err="1" smtClean="0"/>
              <a:t>use</a:t>
            </a:r>
            <a:r>
              <a:rPr lang="nl-NL" dirty="0" smtClean="0"/>
              <a:t>.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a server </a:t>
            </a:r>
            <a:r>
              <a:rPr lang="nl-NL" dirty="0" err="1" smtClean="0"/>
              <a:t>tha</a:t>
            </a:r>
            <a:r>
              <a:rPr lang="nl-NL" dirty="0" err="1" smtClean="0"/>
              <a:t>t</a:t>
            </a:r>
            <a:r>
              <a:rPr lang="nl-NL" dirty="0" smtClean="0"/>
              <a:t> </a:t>
            </a:r>
            <a:r>
              <a:rPr lang="nl-NL" dirty="0" err="1" smtClean="0"/>
              <a:t>costs</a:t>
            </a:r>
            <a:r>
              <a:rPr lang="nl-NL" dirty="0" smtClean="0"/>
              <a:t> $100 per </a:t>
            </a:r>
            <a:r>
              <a:rPr lang="nl-NL" dirty="0" err="1" smtClean="0"/>
              <a:t>month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pay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$3.33.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6AA2AF-B810-F440-A3EF-1262D17E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Server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9D366D-FBD6-E647-951D-B83864C0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110"/>
            <a:ext cx="3295073" cy="139291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4627672-9200-6C43-B7BD-81DD25BA1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13" y="67377"/>
            <a:ext cx="1355171" cy="1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E324FD4-1F84-4148-BF1E-E955D3C6488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6"/>
            <a:ext cx="10515600" cy="451870"/>
          </a:xfrm>
        </p:spPr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b="1" dirty="0" err="1" smtClean="0"/>
              <a:t>three</a:t>
            </a:r>
            <a:r>
              <a:rPr lang="nl-NL" b="1" dirty="0" smtClean="0"/>
              <a:t> </a:t>
            </a:r>
            <a:r>
              <a:rPr lang="nl-NL" b="1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experiment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Heroku</a:t>
            </a:r>
            <a:r>
              <a:rPr lang="nl-NL" dirty="0"/>
              <a:t> server.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A8F18A-A512-7B48-AEC2-8614F353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5FBE6AE-CC4C-4D43-8E48-B3C9528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110"/>
            <a:ext cx="3295073" cy="139291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90F7D2-58B2-8043-8FD4-9AB66A453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2" y="2639723"/>
            <a:ext cx="3670347" cy="153785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AB528C8-D899-E441-B91F-097B4FA47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176" y="2119746"/>
            <a:ext cx="3670347" cy="22022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C5292F0-8F9C-004C-91D5-CBC39180F9D2}"/>
              </a:ext>
            </a:extLst>
          </p:cNvPr>
          <p:cNvSpPr txBox="1"/>
          <p:nvPr/>
        </p:nvSpPr>
        <p:spPr>
          <a:xfrm>
            <a:off x="147732" y="4321954"/>
            <a:ext cx="42591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rgbClr val="06386A"/>
                </a:solidFill>
              </a:rPr>
              <a:t>Easy, no </a:t>
            </a:r>
            <a:r>
              <a:rPr lang="nl-NL" sz="2200" dirty="0" err="1">
                <a:solidFill>
                  <a:srgbClr val="06386A"/>
                </a:solidFill>
              </a:rPr>
              <a:t>coding</a:t>
            </a:r>
            <a:r>
              <a:rPr lang="nl-NL" sz="2200" dirty="0">
                <a:solidFill>
                  <a:srgbClr val="06386A"/>
                </a:solidFill>
              </a:rPr>
              <a:t> </a:t>
            </a:r>
            <a:r>
              <a:rPr lang="nl-NL" sz="2200" dirty="0" err="1">
                <a:solidFill>
                  <a:srgbClr val="06386A"/>
                </a:solidFill>
              </a:rPr>
              <a:t>necessary</a:t>
            </a:r>
            <a:r>
              <a:rPr lang="nl-NL" sz="2200" dirty="0">
                <a:solidFill>
                  <a:srgbClr val="06386A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06386A"/>
                </a:solidFill>
              </a:rPr>
              <a:t>Recommended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if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not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familiar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with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coding</a:t>
            </a:r>
            <a:r>
              <a:rPr lang="nl-NL" dirty="0">
                <a:solidFill>
                  <a:srgbClr val="06386A"/>
                </a:solidFill>
              </a:rPr>
              <a:t> in </a:t>
            </a:r>
            <a:r>
              <a:rPr lang="nl-NL" dirty="0" err="1">
                <a:solidFill>
                  <a:srgbClr val="06386A"/>
                </a:solidFill>
              </a:rPr>
              <a:t>the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command</a:t>
            </a:r>
            <a:r>
              <a:rPr lang="nl-NL" dirty="0">
                <a:solidFill>
                  <a:srgbClr val="06386A"/>
                </a:solidFill>
              </a:rPr>
              <a:t> prompt </a:t>
            </a:r>
            <a:r>
              <a:rPr lang="nl-NL" dirty="0" err="1">
                <a:solidFill>
                  <a:srgbClr val="06386A"/>
                </a:solidFill>
              </a:rPr>
              <a:t>and</a:t>
            </a:r>
            <a:r>
              <a:rPr lang="nl-NL" dirty="0">
                <a:solidFill>
                  <a:srgbClr val="06386A"/>
                </a:solidFill>
              </a:rPr>
              <a:t> git</a:t>
            </a:r>
            <a:r>
              <a:rPr lang="nl-NL" dirty="0" smtClean="0">
                <a:solidFill>
                  <a:srgbClr val="06386A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06386A"/>
                </a:solidFill>
              </a:rPr>
              <a:t>Disadvantage: </a:t>
            </a:r>
            <a:r>
              <a:rPr lang="nl-NL" dirty="0" err="1" smtClean="0">
                <a:solidFill>
                  <a:srgbClr val="06386A"/>
                </a:solidFill>
              </a:rPr>
              <a:t>pay</a:t>
            </a:r>
            <a:r>
              <a:rPr lang="nl-NL" dirty="0" smtClean="0">
                <a:solidFill>
                  <a:srgbClr val="06386A"/>
                </a:solidFill>
              </a:rPr>
              <a:t> or public</a:t>
            </a:r>
            <a:endParaRPr lang="nl-NL" dirty="0">
              <a:solidFill>
                <a:srgbClr val="06386A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4883CFA-F1BE-D64E-9855-789DDF8F36AA}"/>
              </a:ext>
            </a:extLst>
          </p:cNvPr>
          <p:cNvSpPr txBox="1"/>
          <p:nvPr/>
        </p:nvSpPr>
        <p:spPr>
          <a:xfrm>
            <a:off x="8204176" y="4283854"/>
            <a:ext cx="39878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 err="1">
                <a:solidFill>
                  <a:srgbClr val="06386A"/>
                </a:solidFill>
              </a:rPr>
              <a:t>Everything</a:t>
            </a:r>
            <a:r>
              <a:rPr lang="nl-NL" sz="2200" dirty="0">
                <a:solidFill>
                  <a:srgbClr val="06386A"/>
                </a:solidFill>
              </a:rPr>
              <a:t> in </a:t>
            </a:r>
            <a:r>
              <a:rPr lang="nl-NL" sz="2200" dirty="0" err="1">
                <a:solidFill>
                  <a:srgbClr val="06386A"/>
                </a:solidFill>
              </a:rPr>
              <a:t>your</a:t>
            </a:r>
            <a:r>
              <a:rPr lang="nl-NL" sz="2200" dirty="0">
                <a:solidFill>
                  <a:srgbClr val="06386A"/>
                </a:solidFill>
              </a:rPr>
              <a:t> </a:t>
            </a:r>
            <a:r>
              <a:rPr lang="nl-NL" sz="2200" dirty="0" err="1">
                <a:solidFill>
                  <a:srgbClr val="06386A"/>
                </a:solidFill>
              </a:rPr>
              <a:t>own</a:t>
            </a:r>
            <a:r>
              <a:rPr lang="nl-NL" sz="2200" dirty="0">
                <a:solidFill>
                  <a:srgbClr val="06386A"/>
                </a:solidFill>
              </a:rPr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6386A"/>
                </a:solidFill>
              </a:rPr>
              <a:t>But </a:t>
            </a:r>
            <a:r>
              <a:rPr lang="nl-NL" dirty="0" err="1">
                <a:solidFill>
                  <a:srgbClr val="06386A"/>
                </a:solidFill>
              </a:rPr>
              <a:t>you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need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to</a:t>
            </a:r>
            <a:r>
              <a:rPr lang="nl-NL" dirty="0">
                <a:solidFill>
                  <a:srgbClr val="06386A"/>
                </a:solidFill>
              </a:rPr>
              <a:t> code!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6386A"/>
                </a:solidFill>
              </a:rPr>
              <a:t>The exact code </a:t>
            </a:r>
            <a:r>
              <a:rPr lang="nl-NL" dirty="0" err="1">
                <a:solidFill>
                  <a:srgbClr val="06386A"/>
                </a:solidFill>
              </a:rPr>
              <a:t>needed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can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be</a:t>
            </a:r>
            <a:r>
              <a:rPr lang="nl-NL" dirty="0">
                <a:solidFill>
                  <a:srgbClr val="06386A"/>
                </a:solidFill>
              </a:rPr>
              <a:t> found in </a:t>
            </a:r>
            <a:r>
              <a:rPr lang="nl-NL" dirty="0" err="1">
                <a:solidFill>
                  <a:srgbClr val="06386A"/>
                </a:solidFill>
              </a:rPr>
              <a:t>the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repository</a:t>
            </a:r>
            <a:r>
              <a:rPr lang="nl-NL" dirty="0">
                <a:solidFill>
                  <a:srgbClr val="06386A"/>
                </a:solidFill>
              </a:rPr>
              <a:t> of </a:t>
            </a:r>
            <a:r>
              <a:rPr lang="nl-NL" dirty="0" err="1">
                <a:solidFill>
                  <a:srgbClr val="06386A"/>
                </a:solidFill>
              </a:rPr>
              <a:t>this</a:t>
            </a:r>
            <a:r>
              <a:rPr lang="nl-NL" dirty="0">
                <a:solidFill>
                  <a:srgbClr val="06386A"/>
                </a:solidFill>
              </a:rPr>
              <a:t> </a:t>
            </a:r>
            <a:r>
              <a:rPr lang="nl-NL" dirty="0" err="1">
                <a:solidFill>
                  <a:srgbClr val="06386A"/>
                </a:solidFill>
              </a:rPr>
              <a:t>presentation</a:t>
            </a:r>
            <a:r>
              <a:rPr lang="nl-NL" dirty="0">
                <a:solidFill>
                  <a:srgbClr val="06386A"/>
                </a:solidFill>
              </a:rPr>
              <a:t> at http://</a:t>
            </a:r>
            <a:r>
              <a:rPr lang="nl-NL" dirty="0" err="1">
                <a:solidFill>
                  <a:srgbClr val="06386A"/>
                </a:solidFill>
              </a:rPr>
              <a:t>github.com</a:t>
            </a:r>
            <a:r>
              <a:rPr lang="nl-NL" dirty="0">
                <a:solidFill>
                  <a:srgbClr val="06386A"/>
                </a:solidFill>
              </a:rPr>
              <a:t>/</a:t>
            </a:r>
            <a:r>
              <a:rPr lang="nl-NL" dirty="0" err="1">
                <a:solidFill>
                  <a:srgbClr val="06386A"/>
                </a:solidFill>
              </a:rPr>
              <a:t>CPHPeters</a:t>
            </a:r>
            <a:endParaRPr lang="nl-NL" dirty="0">
              <a:solidFill>
                <a:srgbClr val="06386A"/>
              </a:solidFill>
            </a:endParaRPr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B4627672-9200-6C43-B7BD-81DD25BA1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13" y="67377"/>
            <a:ext cx="1355171" cy="1515652"/>
          </a:xfrm>
          <a:prstGeom prst="rect">
            <a:avLst/>
          </a:prstGeom>
        </p:spPr>
      </p:pic>
      <p:pic>
        <p:nvPicPr>
          <p:cNvPr id="3074" name="Picture 2" descr="Using GitHub To Improve Workflow - Visualmodo WordPress Them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5" t="31671" r="9525" b="29820"/>
          <a:stretch/>
        </p:blipFill>
        <p:spPr bwMode="auto">
          <a:xfrm>
            <a:off x="4647523" y="2806162"/>
            <a:ext cx="3556653" cy="11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7">
            <a:extLst>
              <a:ext uri="{FF2B5EF4-FFF2-40B4-BE49-F238E27FC236}">
                <a16:creationId xmlns:a16="http://schemas.microsoft.com/office/drawing/2014/main" id="{B4883CFA-F1BE-D64E-9855-789DDF8F36AA}"/>
              </a:ext>
            </a:extLst>
          </p:cNvPr>
          <p:cNvSpPr txBox="1"/>
          <p:nvPr/>
        </p:nvSpPr>
        <p:spPr>
          <a:xfrm>
            <a:off x="4635476" y="4372754"/>
            <a:ext cx="39878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 err="1" smtClean="0">
                <a:solidFill>
                  <a:srgbClr val="06386A"/>
                </a:solidFill>
              </a:rPr>
              <a:t>Integrate</a:t>
            </a:r>
            <a:r>
              <a:rPr lang="nl-NL" sz="2200" dirty="0" smtClean="0">
                <a:solidFill>
                  <a:srgbClr val="06386A"/>
                </a:solidFill>
              </a:rPr>
              <a:t> </a:t>
            </a:r>
            <a:r>
              <a:rPr lang="nl-NL" sz="2200" dirty="0" err="1" smtClean="0">
                <a:solidFill>
                  <a:srgbClr val="06386A"/>
                </a:solidFill>
              </a:rPr>
              <a:t>with</a:t>
            </a:r>
            <a:r>
              <a:rPr lang="nl-NL" sz="2200" dirty="0" smtClean="0">
                <a:solidFill>
                  <a:srgbClr val="06386A"/>
                </a:solidFill>
              </a:rPr>
              <a:t> GitHub</a:t>
            </a:r>
            <a:endParaRPr lang="nl-NL" sz="2200" dirty="0">
              <a:solidFill>
                <a:srgbClr val="06386A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srgbClr val="06386A"/>
                </a:solidFill>
              </a:rPr>
              <a:t>Automatically</a:t>
            </a:r>
            <a:endParaRPr lang="nl-NL" dirty="0" smtClean="0">
              <a:solidFill>
                <a:srgbClr val="06386A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06386A"/>
                </a:solidFill>
              </a:rPr>
              <a:t>Easy </a:t>
            </a:r>
            <a:r>
              <a:rPr lang="nl-NL" dirty="0" err="1" smtClean="0">
                <a:solidFill>
                  <a:srgbClr val="06386A"/>
                </a:solidFill>
              </a:rPr>
              <a:t>if</a:t>
            </a:r>
            <a:r>
              <a:rPr lang="nl-NL" dirty="0" smtClean="0">
                <a:solidFill>
                  <a:srgbClr val="06386A"/>
                </a:solidFill>
              </a:rPr>
              <a:t> </a:t>
            </a:r>
            <a:r>
              <a:rPr lang="nl-NL" dirty="0" err="1" smtClean="0">
                <a:solidFill>
                  <a:srgbClr val="06386A"/>
                </a:solidFill>
              </a:rPr>
              <a:t>you</a:t>
            </a:r>
            <a:r>
              <a:rPr lang="nl-NL" dirty="0" smtClean="0">
                <a:solidFill>
                  <a:srgbClr val="06386A"/>
                </a:solidFill>
              </a:rPr>
              <a:t> have GitHub</a:t>
            </a:r>
            <a:endParaRPr lang="nl-NL" dirty="0">
              <a:solidFill>
                <a:srgbClr val="0638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60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23A6A3D-2C60-4E4F-A84E-88C6E8DC891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experiment is on a server, </a:t>
            </a:r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online experiment!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b="1" dirty="0" err="1"/>
              <a:t>Visit</a:t>
            </a:r>
            <a:r>
              <a:rPr lang="nl-NL" b="1" dirty="0"/>
              <a:t>: </a:t>
            </a:r>
            <a:r>
              <a:rPr lang="nl-NL" dirty="0" smtClean="0">
                <a:hlinkClick r:id="rId2"/>
              </a:rPr>
              <a:t>http</a:t>
            </a:r>
            <a:r>
              <a:rPr lang="nl-NL" dirty="0" smtClean="0">
                <a:hlinkClick r:id="rId2"/>
              </a:rPr>
              <a:t>://christianpeters.herokuapp.com</a:t>
            </a:r>
            <a:r>
              <a:rPr lang="nl-NL" dirty="0" smtClean="0"/>
              <a:t> 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9F2B808-6D12-F048-BE95-B66997C1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A156AC8-ECC5-2B49-8085-48A2456C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110"/>
            <a:ext cx="3295073" cy="13929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4A9A6B-99D1-7C47-901B-0B4A59BF4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22" y="3221183"/>
            <a:ext cx="5343953" cy="317719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4627672-9200-6C43-B7BD-81DD25BA1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13" y="67377"/>
            <a:ext cx="1355171" cy="1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3C6230B-3C92-5D42-8038-0010AC46364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10515600" cy="1137829"/>
          </a:xfrm>
        </p:spPr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 we have </a:t>
            </a:r>
            <a:r>
              <a:rPr lang="nl-NL" dirty="0" err="1"/>
              <a:t>the</a:t>
            </a:r>
            <a:r>
              <a:rPr lang="nl-NL" dirty="0"/>
              <a:t> experiment on </a:t>
            </a:r>
            <a:r>
              <a:rPr lang="nl-NL" dirty="0" err="1"/>
              <a:t>an</a:t>
            </a:r>
            <a:r>
              <a:rPr lang="nl-NL" dirty="0"/>
              <a:t> online server, we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b="1" dirty="0" err="1"/>
              <a:t>two</a:t>
            </a:r>
            <a:r>
              <a:rPr lang="nl-NL" b="1" dirty="0"/>
              <a:t> options</a:t>
            </a:r>
            <a:r>
              <a:rPr lang="nl-NL" dirty="0"/>
              <a:t>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3D1550B-980E-AB46-B9C1-32527CA0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Online </a:t>
            </a:r>
            <a:r>
              <a:rPr lang="nl-NL" dirty="0" err="1"/>
              <a:t>Worker</a:t>
            </a:r>
            <a:r>
              <a:rPr lang="nl-NL" dirty="0"/>
              <a:t> Pools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324F502-E5BA-6C41-9E81-5A542E9C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4" y="188072"/>
            <a:ext cx="3217051" cy="12009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80A68CA-6136-0A4A-8700-B5B356E6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17" y="2439772"/>
            <a:ext cx="1833418" cy="183341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CF39A8F-20A4-6742-927D-76D5A144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20" y="2914899"/>
            <a:ext cx="3235036" cy="883165"/>
          </a:xfrm>
          <a:prstGeom prst="rect">
            <a:avLst/>
          </a:prstGeom>
        </p:spPr>
      </p:pic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7B0C7890-36DB-554E-966F-0BBA933B2B63}"/>
              </a:ext>
            </a:extLst>
          </p:cNvPr>
          <p:cNvSpPr txBox="1">
            <a:spLocks/>
          </p:cNvSpPr>
          <p:nvPr/>
        </p:nvSpPr>
        <p:spPr>
          <a:xfrm>
            <a:off x="838199" y="3914345"/>
            <a:ext cx="5063837" cy="209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Easy-</a:t>
            </a:r>
            <a:r>
              <a:rPr lang="nl-NL" dirty="0" err="1"/>
              <a:t>to</a:t>
            </a:r>
            <a:r>
              <a:rPr lang="nl-NL" dirty="0"/>
              <a:t>-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 err="1"/>
              <a:t>Often</a:t>
            </a:r>
            <a:r>
              <a:rPr lang="nl-NL" dirty="0"/>
              <a:t> low-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endParaRPr lang="nl-NL" dirty="0"/>
          </a:p>
          <a:p>
            <a:r>
              <a:rPr lang="nl-NL" dirty="0" err="1"/>
              <a:t>Cheap</a:t>
            </a:r>
            <a:endParaRPr lang="nl-NL" dirty="0"/>
          </a:p>
          <a:p>
            <a:r>
              <a:rPr lang="nl-NL" dirty="0" err="1"/>
              <a:t>Seemless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oTree</a:t>
            </a:r>
            <a:endParaRPr lang="nl-NL" dirty="0"/>
          </a:p>
          <a:p>
            <a:endParaRPr lang="nl-NL" dirty="0"/>
          </a:p>
        </p:txBody>
      </p:sp>
      <p:sp>
        <p:nvSpPr>
          <p:cNvPr id="8" name="Tijdelijke aanduiding voor inhoud 1">
            <a:extLst>
              <a:ext uri="{FF2B5EF4-FFF2-40B4-BE49-F238E27FC236}">
                <a16:creationId xmlns:a16="http://schemas.microsoft.com/office/drawing/2014/main" id="{4555432C-4831-B04B-8223-FBA4D77B2BF5}"/>
              </a:ext>
            </a:extLst>
          </p:cNvPr>
          <p:cNvSpPr txBox="1">
            <a:spLocks/>
          </p:cNvSpPr>
          <p:nvPr/>
        </p:nvSpPr>
        <p:spPr>
          <a:xfrm>
            <a:off x="6289962" y="3928041"/>
            <a:ext cx="5063837" cy="191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6386A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More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endParaRPr lang="nl-NL" dirty="0"/>
          </a:p>
          <a:p>
            <a:r>
              <a:rPr lang="nl-NL" dirty="0"/>
              <a:t>More </a:t>
            </a:r>
            <a:r>
              <a:rPr lang="nl-NL" dirty="0" err="1"/>
              <a:t>expensive</a:t>
            </a:r>
            <a:endParaRPr lang="nl-NL" dirty="0"/>
          </a:p>
          <a:p>
            <a:r>
              <a:rPr lang="nl-NL" dirty="0"/>
              <a:t>More effort </a:t>
            </a:r>
            <a:r>
              <a:rPr lang="nl-NL" dirty="0" err="1"/>
              <a:t>to</a:t>
            </a:r>
            <a:r>
              <a:rPr lang="nl-NL" dirty="0"/>
              <a:t> set up </a:t>
            </a:r>
            <a:r>
              <a:rPr lang="nl-NL" dirty="0" err="1"/>
              <a:t>the</a:t>
            </a:r>
            <a:r>
              <a:rPr lang="nl-NL" dirty="0"/>
              <a:t> experiment</a:t>
            </a:r>
          </a:p>
        </p:txBody>
      </p:sp>
    </p:spTree>
    <p:extLst>
      <p:ext uri="{BB962C8B-B14F-4D97-AF65-F5344CB8AC3E}">
        <p14:creationId xmlns:p14="http://schemas.microsoft.com/office/powerpoint/2010/main" val="165963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Software</a:t>
            </a:r>
            <a:endParaRPr lang="en-US" dirty="0"/>
          </a:p>
        </p:txBody>
      </p:sp>
      <p:cxnSp>
        <p:nvCxnSpPr>
          <p:cNvPr id="4" name="Rechte verbindingslijn met pijl 7">
            <a:extLst>
              <a:ext uri="{FF2B5EF4-FFF2-40B4-BE49-F238E27FC236}">
                <a16:creationId xmlns:a16="http://schemas.microsoft.com/office/drawing/2014/main" id="{A57F3D5D-8BE3-0743-A8CB-B66905562023}"/>
              </a:ext>
            </a:extLst>
          </p:cNvPr>
          <p:cNvCxnSpPr>
            <a:cxnSpLocks/>
          </p:cNvCxnSpPr>
          <p:nvPr/>
        </p:nvCxnSpPr>
        <p:spPr>
          <a:xfrm flipV="1">
            <a:off x="2057400" y="6183852"/>
            <a:ext cx="9296399" cy="3588"/>
          </a:xfrm>
          <a:prstGeom prst="straightConnector1">
            <a:avLst/>
          </a:prstGeom>
          <a:ln w="38100">
            <a:solidFill>
              <a:srgbClr val="0638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9">
            <a:extLst>
              <a:ext uri="{FF2B5EF4-FFF2-40B4-BE49-F238E27FC236}">
                <a16:creationId xmlns:a16="http://schemas.microsoft.com/office/drawing/2014/main" id="{B1FE2C4A-DEC3-1D4D-9C30-13F9E42D2CE4}"/>
              </a:ext>
            </a:extLst>
          </p:cNvPr>
          <p:cNvCxnSpPr>
            <a:cxnSpLocks/>
          </p:cNvCxnSpPr>
          <p:nvPr/>
        </p:nvCxnSpPr>
        <p:spPr>
          <a:xfrm flipH="1" flipV="1">
            <a:off x="2057400" y="1519596"/>
            <a:ext cx="26669" cy="4646431"/>
          </a:xfrm>
          <a:prstGeom prst="straightConnector1">
            <a:avLst/>
          </a:prstGeom>
          <a:ln w="38100">
            <a:solidFill>
              <a:srgbClr val="0638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13">
            <a:extLst>
              <a:ext uri="{FF2B5EF4-FFF2-40B4-BE49-F238E27FC236}">
                <a16:creationId xmlns:a16="http://schemas.microsoft.com/office/drawing/2014/main" id="{A405B621-B5C9-B14C-91B5-4C00FDC91058}"/>
              </a:ext>
            </a:extLst>
          </p:cNvPr>
          <p:cNvSpPr txBox="1"/>
          <p:nvPr/>
        </p:nvSpPr>
        <p:spPr>
          <a:xfrm>
            <a:off x="451585" y="3569211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>
                <a:solidFill>
                  <a:srgbClr val="06386A"/>
                </a:solidFill>
              </a:rPr>
              <a:t>Possibilities</a:t>
            </a:r>
            <a:endParaRPr lang="nl-NL" b="1" dirty="0">
              <a:solidFill>
                <a:srgbClr val="06386A"/>
              </a:solidFill>
            </a:endParaRPr>
          </a:p>
        </p:txBody>
      </p:sp>
      <p:sp>
        <p:nvSpPr>
          <p:cNvPr id="7" name="Tekstvak 14">
            <a:extLst>
              <a:ext uri="{FF2B5EF4-FFF2-40B4-BE49-F238E27FC236}">
                <a16:creationId xmlns:a16="http://schemas.microsoft.com/office/drawing/2014/main" id="{833E95D1-3C3F-264A-9765-C41C40B5D372}"/>
              </a:ext>
            </a:extLst>
          </p:cNvPr>
          <p:cNvSpPr txBox="1"/>
          <p:nvPr/>
        </p:nvSpPr>
        <p:spPr>
          <a:xfrm>
            <a:off x="5394960" y="6316048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06386A"/>
                </a:solidFill>
              </a:rPr>
              <a:t>Time Investment</a:t>
            </a:r>
            <a:endParaRPr lang="nl-NL" b="1" dirty="0">
              <a:solidFill>
                <a:srgbClr val="06386A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81" y="5368528"/>
            <a:ext cx="726957" cy="726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4069" y="4977783"/>
            <a:ext cx="172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386A"/>
                </a:solidFill>
              </a:rPr>
              <a:t>Pen-and-paper</a:t>
            </a:r>
            <a:endParaRPr lang="en-US" dirty="0">
              <a:solidFill>
                <a:srgbClr val="06386A"/>
              </a:solidFill>
            </a:endParaRPr>
          </a:p>
        </p:txBody>
      </p:sp>
      <p:pic>
        <p:nvPicPr>
          <p:cNvPr id="10" name="Afbeelding 8">
            <a:extLst>
              <a:ext uri="{FF2B5EF4-FFF2-40B4-BE49-F238E27FC236}">
                <a16:creationId xmlns:a16="http://schemas.microsoft.com/office/drawing/2014/main" id="{BCD565CD-9533-0940-A57A-D202584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17" y="4610855"/>
            <a:ext cx="989937" cy="557194"/>
          </a:xfrm>
          <a:prstGeom prst="rect">
            <a:avLst/>
          </a:prstGeom>
        </p:spPr>
      </p:pic>
      <p:pic>
        <p:nvPicPr>
          <p:cNvPr id="11" name="Afbeelding 5">
            <a:extLst>
              <a:ext uri="{FF2B5EF4-FFF2-40B4-BE49-F238E27FC236}">
                <a16:creationId xmlns:a16="http://schemas.microsoft.com/office/drawing/2014/main" id="{9D8DC3DB-4291-AD46-9367-336AA901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40" y="1341029"/>
            <a:ext cx="1093776" cy="620486"/>
          </a:xfrm>
          <a:prstGeom prst="rect">
            <a:avLst/>
          </a:prstGeom>
        </p:spPr>
      </p:pic>
      <p:pic>
        <p:nvPicPr>
          <p:cNvPr id="1026" name="Picture 2" descr="Run z-Tree on a Mac: OSX, MacPorts, and Wine - Economistry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69" y="3313000"/>
            <a:ext cx="757739" cy="7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45497" y="4019960"/>
            <a:ext cx="172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6386A"/>
                </a:solidFill>
              </a:rPr>
              <a:t>zTree</a:t>
            </a:r>
            <a:endParaRPr lang="en-US" dirty="0">
              <a:solidFill>
                <a:srgbClr val="06386A"/>
              </a:solidFill>
            </a:endParaRPr>
          </a:p>
        </p:txBody>
      </p:sp>
      <p:pic>
        <p:nvPicPr>
          <p:cNvPr id="14" name="Afbeelding 10">
            <a:extLst>
              <a:ext uri="{FF2B5EF4-FFF2-40B4-BE49-F238E27FC236}">
                <a16:creationId xmlns:a16="http://schemas.microsoft.com/office/drawing/2014/main" id="{2272CBED-A1CC-624A-A84E-9536149A5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280" y="5117134"/>
            <a:ext cx="1911014" cy="2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6884A62-7742-4D42-BE91-BBEDC43D78D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Farrell</a:t>
            </a:r>
            <a:r>
              <a:rPr lang="nl-NL" dirty="0"/>
              <a:t>, </a:t>
            </a:r>
            <a:r>
              <a:rPr lang="nl-NL" dirty="0" err="1"/>
              <a:t>Grenier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Leiby</a:t>
            </a:r>
            <a:r>
              <a:rPr lang="nl-NL" dirty="0"/>
              <a:t> (2017, TAR): “</a:t>
            </a:r>
            <a:r>
              <a:rPr lang="nl-NL" i="1" dirty="0" err="1"/>
              <a:t>Collectively</a:t>
            </a:r>
            <a:r>
              <a:rPr lang="nl-NL" i="1" dirty="0"/>
              <a:t>, we </a:t>
            </a:r>
            <a:r>
              <a:rPr lang="nl-NL" i="1" dirty="0" err="1"/>
              <a:t>provide</a:t>
            </a:r>
            <a:r>
              <a:rPr lang="nl-NL" i="1" dirty="0"/>
              <a:t> </a:t>
            </a:r>
            <a:r>
              <a:rPr lang="nl-NL" i="1" dirty="0" err="1"/>
              <a:t>evidence</a:t>
            </a:r>
            <a:r>
              <a:rPr lang="nl-NL" i="1" dirty="0"/>
              <a:t> of high-</a:t>
            </a:r>
            <a:r>
              <a:rPr lang="nl-NL" i="1" dirty="0" err="1"/>
              <a:t>quality</a:t>
            </a:r>
            <a:r>
              <a:rPr lang="nl-NL" i="1" dirty="0"/>
              <a:t>, low-</a:t>
            </a:r>
            <a:r>
              <a:rPr lang="nl-NL" i="1" dirty="0" err="1"/>
              <a:t>cost</a:t>
            </a:r>
            <a:r>
              <a:rPr lang="nl-NL" i="1" dirty="0"/>
              <a:t> source of </a:t>
            </a:r>
            <a:r>
              <a:rPr lang="nl-NL" i="1" dirty="0" err="1"/>
              <a:t>work</a:t>
            </a:r>
            <a:r>
              <a:rPr lang="nl-NL" i="1" dirty="0"/>
              <a:t> on </a:t>
            </a:r>
            <a:r>
              <a:rPr lang="nl-NL" i="1" dirty="0" err="1"/>
              <a:t>demanding</a:t>
            </a:r>
            <a:r>
              <a:rPr lang="nl-NL" i="1" dirty="0"/>
              <a:t> </a:t>
            </a:r>
            <a:r>
              <a:rPr lang="nl-NL" i="1" dirty="0" err="1"/>
              <a:t>tasks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are </a:t>
            </a:r>
            <a:r>
              <a:rPr lang="nl-NL" i="1" dirty="0" err="1"/>
              <a:t>characteristic</a:t>
            </a:r>
            <a:r>
              <a:rPr lang="nl-NL" i="1" dirty="0"/>
              <a:t> of accounting research</a:t>
            </a:r>
            <a:r>
              <a:rPr lang="nl-NL" dirty="0"/>
              <a:t>.</a:t>
            </a:r>
          </a:p>
          <a:p>
            <a:pPr marL="0" indent="0">
              <a:buNone/>
            </a:pPr>
            <a:endParaRPr lang="nl-NL" dirty="0"/>
          </a:p>
          <a:p>
            <a:pPr lvl="1"/>
            <a:r>
              <a:rPr lang="nl-NL" sz="2000" dirty="0"/>
              <a:t>The paper </a:t>
            </a:r>
            <a:r>
              <a:rPr lang="nl-NL" sz="2000" dirty="0" err="1"/>
              <a:t>suggests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M-</a:t>
            </a:r>
            <a:r>
              <a:rPr lang="nl-NL" sz="2000" dirty="0" err="1"/>
              <a:t>Turkers</a:t>
            </a:r>
            <a:r>
              <a:rPr lang="nl-NL" sz="2000" dirty="0"/>
              <a:t> are stars. I </a:t>
            </a:r>
            <a:r>
              <a:rPr lang="nl-NL" sz="2000" dirty="0" err="1" smtClean="0"/>
              <a:t>think</a:t>
            </a:r>
            <a:r>
              <a:rPr lang="nl-NL" sz="2000" dirty="0" smtClean="0"/>
              <a:t> </a:t>
            </a:r>
            <a:r>
              <a:rPr lang="nl-NL" sz="2000" dirty="0" err="1" smtClean="0"/>
              <a:t>their</a:t>
            </a:r>
            <a:r>
              <a:rPr lang="nl-NL" sz="2000" dirty="0" smtClean="0"/>
              <a:t> </a:t>
            </a:r>
            <a:r>
              <a:rPr lang="nl-NL" sz="2000" dirty="0" err="1" smtClean="0"/>
              <a:t>conclusion</a:t>
            </a:r>
            <a:r>
              <a:rPr lang="nl-NL" sz="2000" dirty="0" smtClean="0"/>
              <a:t> </a:t>
            </a:r>
            <a:r>
              <a:rPr lang="nl-NL" sz="2000" dirty="0" err="1" smtClean="0"/>
              <a:t>should</a:t>
            </a:r>
            <a:r>
              <a:rPr lang="nl-NL" sz="2000" dirty="0" smtClean="0"/>
              <a:t> </a:t>
            </a:r>
            <a:r>
              <a:rPr lang="nl-NL" sz="2000" dirty="0" err="1" smtClean="0"/>
              <a:t>come</a:t>
            </a:r>
            <a:r>
              <a:rPr lang="nl-NL" sz="2000" dirty="0" smtClean="0"/>
              <a:t> </a:t>
            </a:r>
            <a:r>
              <a:rPr lang="nl-NL" sz="2000" dirty="0" err="1" smtClean="0"/>
              <a:t>with</a:t>
            </a:r>
            <a:r>
              <a:rPr lang="nl-NL" sz="2000" dirty="0" smtClean="0"/>
              <a:t> a </a:t>
            </a:r>
            <a:r>
              <a:rPr lang="nl-NL" sz="2000" dirty="0" err="1" smtClean="0"/>
              <a:t>caveat</a:t>
            </a:r>
            <a:r>
              <a:rPr lang="nl-NL" sz="2000" dirty="0" smtClean="0"/>
              <a:t>. </a:t>
            </a:r>
            <a:r>
              <a:rPr lang="nl-NL" sz="2000" dirty="0"/>
              <a:t>In </a:t>
            </a:r>
            <a:r>
              <a:rPr lang="nl-NL" sz="2000" dirty="0" err="1"/>
              <a:t>my</a:t>
            </a:r>
            <a:r>
              <a:rPr lang="nl-NL" sz="2000" dirty="0"/>
              <a:t> </a:t>
            </a:r>
            <a:r>
              <a:rPr lang="nl-NL" sz="2000" dirty="0" err="1"/>
              <a:t>experience</a:t>
            </a:r>
            <a:r>
              <a:rPr lang="nl-NL" sz="2000" dirty="0"/>
              <a:t>, </a:t>
            </a:r>
            <a:r>
              <a:rPr lang="nl-NL" sz="2000" dirty="0" err="1"/>
              <a:t>they</a:t>
            </a:r>
            <a:r>
              <a:rPr lang="nl-NL" sz="2000" dirty="0"/>
              <a:t>  are stars but </a:t>
            </a:r>
            <a:r>
              <a:rPr lang="nl-NL" sz="2000" dirty="0" err="1"/>
              <a:t>only</a:t>
            </a:r>
            <a:r>
              <a:rPr lang="nl-NL" sz="2000" dirty="0"/>
              <a:t> </a:t>
            </a:r>
            <a:r>
              <a:rPr lang="nl-NL" sz="2000" dirty="0" err="1"/>
              <a:t>for</a:t>
            </a:r>
            <a:r>
              <a:rPr lang="nl-NL" sz="2000" dirty="0"/>
              <a:t>:</a:t>
            </a:r>
          </a:p>
          <a:p>
            <a:pPr lvl="2">
              <a:buFont typeface="Wingdings" pitchFamily="2" charset="2"/>
              <a:buChar char="v"/>
            </a:pPr>
            <a:r>
              <a:rPr lang="nl-NL" sz="2000" dirty="0">
                <a:solidFill>
                  <a:srgbClr val="4D9926"/>
                </a:solidFill>
              </a:rPr>
              <a:t> Easy </a:t>
            </a:r>
            <a:r>
              <a:rPr lang="nl-NL" sz="2000" dirty="0" err="1">
                <a:solidFill>
                  <a:srgbClr val="4D9926"/>
                </a:solidFill>
              </a:rPr>
              <a:t>Tasks</a:t>
            </a:r>
            <a:endParaRPr lang="nl-NL" sz="2000" dirty="0">
              <a:solidFill>
                <a:srgbClr val="4D9926"/>
              </a:solidFill>
            </a:endParaRPr>
          </a:p>
          <a:p>
            <a:pPr lvl="2">
              <a:buFont typeface="Wingdings" pitchFamily="2" charset="2"/>
              <a:buChar char="v"/>
            </a:pPr>
            <a:r>
              <a:rPr lang="nl-NL" sz="2000" dirty="0">
                <a:solidFill>
                  <a:srgbClr val="4D9926"/>
                </a:solidFill>
              </a:rPr>
              <a:t> Sentiment Analysis</a:t>
            </a:r>
          </a:p>
          <a:p>
            <a:pPr lvl="2">
              <a:buFont typeface="Wingdings" pitchFamily="2" charset="2"/>
              <a:buChar char="v"/>
            </a:pPr>
            <a:r>
              <a:rPr lang="nl-NL" sz="2000" dirty="0">
                <a:solidFill>
                  <a:srgbClr val="4D9926"/>
                </a:solidFill>
              </a:rPr>
              <a:t> Pre-Tests</a:t>
            </a:r>
          </a:p>
          <a:p>
            <a:pPr marL="914400" lvl="2" indent="0">
              <a:buNone/>
            </a:pPr>
            <a:endParaRPr lang="nl-NL" sz="2000" dirty="0"/>
          </a:p>
          <a:p>
            <a:pPr marL="914400" lvl="2" indent="0">
              <a:buNone/>
            </a:pPr>
            <a:r>
              <a:rPr lang="nl-NL" sz="2000" b="1" dirty="0" err="1"/>
              <a:t>And</a:t>
            </a:r>
            <a:r>
              <a:rPr lang="nl-NL" sz="2000" b="1" dirty="0"/>
              <a:t> </a:t>
            </a:r>
            <a:r>
              <a:rPr lang="nl-NL" sz="2000" b="1" dirty="0" err="1"/>
              <a:t>not</a:t>
            </a:r>
            <a:r>
              <a:rPr lang="nl-NL" sz="2000" b="1" dirty="0"/>
              <a:t> </a:t>
            </a:r>
            <a:r>
              <a:rPr lang="nl-NL" sz="2000" b="1" dirty="0" err="1"/>
              <a:t>for</a:t>
            </a:r>
            <a:r>
              <a:rPr lang="nl-NL" sz="2000" b="1" dirty="0"/>
              <a:t>:</a:t>
            </a:r>
          </a:p>
          <a:p>
            <a:pPr lvl="2">
              <a:buFont typeface="Wingdings" pitchFamily="2" charset="2"/>
              <a:buChar char="v"/>
            </a:pPr>
            <a:r>
              <a:rPr lang="nl-NL" sz="2000" b="1" dirty="0">
                <a:solidFill>
                  <a:srgbClr val="E04006"/>
                </a:solidFill>
              </a:rPr>
              <a:t> </a:t>
            </a:r>
            <a:r>
              <a:rPr lang="nl-NL" sz="2000" dirty="0">
                <a:solidFill>
                  <a:srgbClr val="E04006"/>
                </a:solidFill>
              </a:rPr>
              <a:t>Complex </a:t>
            </a:r>
            <a:r>
              <a:rPr lang="nl-NL" sz="2000" dirty="0" err="1">
                <a:solidFill>
                  <a:srgbClr val="E04006"/>
                </a:solidFill>
              </a:rPr>
              <a:t>Tasks</a:t>
            </a:r>
            <a:endParaRPr lang="nl-NL" sz="2000" dirty="0">
              <a:solidFill>
                <a:srgbClr val="E04006"/>
              </a:solidFill>
            </a:endParaRPr>
          </a:p>
          <a:p>
            <a:pPr lvl="2">
              <a:buFont typeface="Wingdings" pitchFamily="2" charset="2"/>
              <a:buChar char="v"/>
            </a:pPr>
            <a:r>
              <a:rPr lang="nl-NL" sz="2000" b="1" dirty="0">
                <a:solidFill>
                  <a:srgbClr val="E04006"/>
                </a:solidFill>
              </a:rPr>
              <a:t> </a:t>
            </a:r>
            <a:r>
              <a:rPr lang="nl-NL" sz="2000" dirty="0" err="1">
                <a:solidFill>
                  <a:srgbClr val="E04006"/>
                </a:solidFill>
              </a:rPr>
              <a:t>Lenghty</a:t>
            </a:r>
            <a:r>
              <a:rPr lang="nl-NL" sz="2000" dirty="0">
                <a:solidFill>
                  <a:srgbClr val="E04006"/>
                </a:solidFill>
              </a:rPr>
              <a:t> </a:t>
            </a:r>
            <a:r>
              <a:rPr lang="nl-NL" sz="2000" dirty="0" err="1">
                <a:solidFill>
                  <a:srgbClr val="E04006"/>
                </a:solidFill>
              </a:rPr>
              <a:t>Tasks</a:t>
            </a:r>
            <a:endParaRPr lang="nl-NL" sz="2000" dirty="0">
              <a:solidFill>
                <a:srgbClr val="E04006"/>
              </a:solidFill>
            </a:endParaRPr>
          </a:p>
          <a:p>
            <a:pPr lvl="2">
              <a:buFont typeface="Wingdings" pitchFamily="2" charset="2"/>
              <a:buChar char="v"/>
            </a:pPr>
            <a:r>
              <a:rPr lang="nl-NL" sz="2000" b="1" dirty="0">
                <a:solidFill>
                  <a:srgbClr val="E04006"/>
                </a:solidFill>
              </a:rPr>
              <a:t> </a:t>
            </a:r>
            <a:r>
              <a:rPr lang="nl-NL" sz="2000" dirty="0">
                <a:solidFill>
                  <a:srgbClr val="E04006"/>
                </a:solidFill>
              </a:rPr>
              <a:t>Interactive </a:t>
            </a:r>
            <a:r>
              <a:rPr lang="nl-NL" sz="2000" dirty="0" err="1">
                <a:solidFill>
                  <a:srgbClr val="E04006"/>
                </a:solidFill>
              </a:rPr>
              <a:t>Tasks</a:t>
            </a:r>
            <a:endParaRPr lang="nl-NL" sz="2000" b="1" dirty="0">
              <a:solidFill>
                <a:srgbClr val="E04006"/>
              </a:solidFill>
            </a:endParaRPr>
          </a:p>
          <a:p>
            <a:pPr lvl="2">
              <a:buFont typeface="Wingdings" pitchFamily="2" charset="2"/>
              <a:buChar char="v"/>
            </a:pPr>
            <a:endParaRPr lang="nl-NL" sz="2000" dirty="0"/>
          </a:p>
          <a:p>
            <a:pPr lvl="2"/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18D40E-5624-C04E-93AD-CED837A4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Amazon </a:t>
            </a:r>
            <a:r>
              <a:rPr lang="nl-NL" dirty="0" err="1"/>
              <a:t>Mechanical</a:t>
            </a:r>
            <a:r>
              <a:rPr lang="nl-NL" dirty="0"/>
              <a:t> Turk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65AF5D-E94E-0A4A-A0BF-E784657E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4" y="188072"/>
            <a:ext cx="3217051" cy="120091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197B802-F8DA-114C-974C-896B34B24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3" y="4208205"/>
            <a:ext cx="3654136" cy="20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7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FC58D8A-352F-AC4B-9B3E-11CF78BED09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/>
              <a:t>For </a:t>
            </a:r>
            <a:r>
              <a:rPr lang="nl-NL" b="1" dirty="0" err="1"/>
              <a:t>your</a:t>
            </a:r>
            <a:r>
              <a:rPr lang="nl-NL" b="1" dirty="0"/>
              <a:t> Human Intelligence </a:t>
            </a:r>
            <a:r>
              <a:rPr lang="nl-NL" b="1" dirty="0" err="1"/>
              <a:t>Task</a:t>
            </a:r>
            <a:r>
              <a:rPr lang="nl-NL" b="1" dirty="0"/>
              <a:t> (HIT) </a:t>
            </a:r>
            <a:r>
              <a:rPr lang="nl-NL" b="1" dirty="0" err="1"/>
              <a:t>you</a:t>
            </a:r>
            <a:r>
              <a:rPr lang="nl-NL" b="1" dirty="0"/>
              <a:t> </a:t>
            </a:r>
            <a:r>
              <a:rPr lang="nl-NL" b="1" dirty="0" err="1"/>
              <a:t>need</a:t>
            </a:r>
            <a:r>
              <a:rPr lang="nl-NL" b="1" dirty="0"/>
              <a:t>:</a:t>
            </a:r>
          </a:p>
          <a:p>
            <a:endParaRPr lang="nl-NL" dirty="0"/>
          </a:p>
          <a:p>
            <a:r>
              <a:rPr lang="nl-NL" dirty="0" err="1"/>
              <a:t>Impeccable</a:t>
            </a:r>
            <a:r>
              <a:rPr lang="nl-NL" dirty="0"/>
              <a:t> customer service</a:t>
            </a:r>
          </a:p>
          <a:p>
            <a:r>
              <a:rPr lang="nl-NL" dirty="0" err="1"/>
              <a:t>Minimize</a:t>
            </a:r>
            <a:r>
              <a:rPr lang="nl-NL" dirty="0"/>
              <a:t> reading</a:t>
            </a:r>
          </a:p>
          <a:p>
            <a:r>
              <a:rPr lang="nl-NL" dirty="0" err="1"/>
              <a:t>Minimize</a:t>
            </a:r>
            <a:r>
              <a:rPr lang="nl-NL" dirty="0"/>
              <a:t> time</a:t>
            </a:r>
          </a:p>
          <a:p>
            <a:r>
              <a:rPr lang="nl-NL" dirty="0"/>
              <a:t>High </a:t>
            </a:r>
            <a:r>
              <a:rPr lang="nl-NL" dirty="0" err="1"/>
              <a:t>pay</a:t>
            </a:r>
            <a:endParaRPr lang="nl-NL" dirty="0"/>
          </a:p>
          <a:p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concise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endParaRPr lang="nl-NL" dirty="0"/>
          </a:p>
          <a:p>
            <a:r>
              <a:rPr lang="nl-NL" dirty="0" err="1"/>
              <a:t>Indication</a:t>
            </a:r>
            <a:r>
              <a:rPr lang="nl-NL" dirty="0"/>
              <a:t> of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in </a:t>
            </a:r>
            <a:r>
              <a:rPr lang="nl-NL" dirty="0" err="1"/>
              <a:t>title</a:t>
            </a:r>
            <a:r>
              <a:rPr lang="nl-NL" dirty="0"/>
              <a:t>/</a:t>
            </a:r>
            <a:r>
              <a:rPr lang="nl-NL" dirty="0" err="1"/>
              <a:t>description</a:t>
            </a:r>
            <a:endParaRPr lang="nl-NL" dirty="0"/>
          </a:p>
          <a:p>
            <a:r>
              <a:rPr lang="nl-NL" dirty="0" err="1"/>
              <a:t>Customary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feedback box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217055-A680-344F-8FC4-AA5CA72D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M-Turk Manual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8102DE-C958-8A4E-8099-7C8A1A53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4" y="188072"/>
            <a:ext cx="3217051" cy="1200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EAF268D-3270-E343-90D3-BD4471A8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45" y="2890837"/>
            <a:ext cx="5416550" cy="157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9099" y="4673600"/>
            <a:ext cx="33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386A"/>
                </a:solidFill>
              </a:rPr>
              <a:t>“</a:t>
            </a:r>
            <a:r>
              <a:rPr lang="en-US" i="1" dirty="0" smtClean="0">
                <a:solidFill>
                  <a:srgbClr val="06386A"/>
                </a:solidFill>
              </a:rPr>
              <a:t>Do as I say, don’t do as I do</a:t>
            </a:r>
            <a:r>
              <a:rPr lang="en-US" dirty="0" smtClean="0">
                <a:solidFill>
                  <a:srgbClr val="06386A"/>
                </a:solidFill>
              </a:rPr>
              <a:t>”</a:t>
            </a:r>
            <a:endParaRPr lang="en-US" dirty="0">
              <a:solidFill>
                <a:srgbClr val="06386A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H="1" flipV="1">
            <a:off x="7416800" y="4152900"/>
            <a:ext cx="2279649" cy="520700"/>
          </a:xfrm>
          <a:prstGeom prst="straightConnector1">
            <a:avLst/>
          </a:prstGeom>
          <a:ln>
            <a:solidFill>
              <a:srgbClr val="0638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2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C53D9AF-B2B8-EE46-AD77-16A840D2D6A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M-</a:t>
            </a:r>
            <a:r>
              <a:rPr lang="nl-NL" dirty="0" err="1"/>
              <a:t>Turkers</a:t>
            </a:r>
            <a:r>
              <a:rPr lang="nl-NL" dirty="0"/>
              <a:t>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2AB0C7-9E00-C74F-8AED-BBF7B00B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 Active Community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2EB844B-E5BF-D149-8B6C-331D14A0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4" y="188072"/>
            <a:ext cx="3217051" cy="12009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3EB6DB-CB3D-8649-A2F6-DF2D3608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73432"/>
            <a:ext cx="10795577" cy="15153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78174F8-B90F-014A-843E-30EB40AA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10076"/>
            <a:ext cx="10795577" cy="15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4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FAE41F6-1149-104E-81F1-0CEC5855610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/>
              <a:t>M-</a:t>
            </a:r>
            <a:r>
              <a:rPr lang="nl-NL" dirty="0" err="1"/>
              <a:t>Turkers</a:t>
            </a:r>
            <a:r>
              <a:rPr lang="nl-NL" dirty="0"/>
              <a:t> are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active</a:t>
            </a:r>
            <a:r>
              <a:rPr lang="nl-NL" dirty="0"/>
              <a:t> community (e.g., </a:t>
            </a:r>
            <a:r>
              <a:rPr lang="nl-NL" dirty="0" err="1"/>
              <a:t>TurkerNation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It is important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impeccable</a:t>
            </a:r>
            <a:r>
              <a:rPr lang="nl-NL" dirty="0"/>
              <a:t> customer service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Turkers</a:t>
            </a:r>
            <a:r>
              <a:rPr lang="nl-NL" dirty="0"/>
              <a:t>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They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actively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respond</a:t>
            </a:r>
            <a:r>
              <a:rPr lang="nl-NL" dirty="0">
                <a:sym typeface="Wingdings" pitchFamily="2" charset="2"/>
              </a:rPr>
              <a:t>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43FA14-56FA-9842-930D-3D446CB8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 Active Community</a:t>
            </a:r>
          </a:p>
        </p:txBody>
      </p:sp>
      <p:pic>
        <p:nvPicPr>
          <p:cNvPr id="10241" name="Picture 1" descr="page26image60158352">
            <a:extLst>
              <a:ext uri="{FF2B5EF4-FFF2-40B4-BE49-F238E27FC236}">
                <a16:creationId xmlns:a16="http://schemas.microsoft.com/office/drawing/2014/main" id="{B48EB2CD-A5CF-6A44-8124-7C003A82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94" y="3290331"/>
            <a:ext cx="12060383" cy="16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689FD8E-2837-5448-85CC-57EB257A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4" y="188072"/>
            <a:ext cx="3217051" cy="1200916"/>
          </a:xfrm>
          <a:prstGeom prst="rect">
            <a:avLst/>
          </a:prstGeom>
        </p:spPr>
      </p:pic>
      <p:pic>
        <p:nvPicPr>
          <p:cNvPr id="10242" name="Picture 2" descr="page26image60160432">
            <a:extLst>
              <a:ext uri="{FF2B5EF4-FFF2-40B4-BE49-F238E27FC236}">
                <a16:creationId xmlns:a16="http://schemas.microsoft.com/office/drawing/2014/main" id="{6ADB3FB2-6B74-8D43-B51F-F7C5F4BF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8" y="4778646"/>
            <a:ext cx="2341420" cy="1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7502EB7-7D62-7545-B207-DBD5AD0FF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20" y="5190125"/>
            <a:ext cx="4953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6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4597C53-2350-5D46-A23B-BF1C2597EC4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/>
              <a:t>Create</a:t>
            </a:r>
            <a:r>
              <a:rPr lang="nl-NL" dirty="0"/>
              <a:t> a “HIT” on </a:t>
            </a:r>
            <a:r>
              <a:rPr lang="nl-NL" dirty="0" err="1"/>
              <a:t>Amazon’s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Turk,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Qualtrics</a:t>
            </a:r>
            <a:r>
              <a:rPr lang="nl-NL" dirty="0"/>
              <a:t> survey.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Use</a:t>
            </a:r>
            <a:r>
              <a:rPr lang="nl-NL" dirty="0"/>
              <a:t> a random </a:t>
            </a:r>
            <a:r>
              <a:rPr lang="nl-NL" dirty="0" err="1"/>
              <a:t>number</a:t>
            </a:r>
            <a:r>
              <a:rPr lang="nl-NL" dirty="0"/>
              <a:t> generator in </a:t>
            </a:r>
            <a:r>
              <a:rPr lang="nl-NL" dirty="0" err="1"/>
              <a:t>Qualtrics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assign</a:t>
            </a:r>
            <a:r>
              <a:rPr lang="nl-NL" dirty="0"/>
              <a:t> a random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participant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experiment.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Turkers</a:t>
            </a:r>
            <a:r>
              <a:rPr lang="nl-NL" dirty="0"/>
              <a:t> enter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randomly</a:t>
            </a:r>
            <a:r>
              <a:rPr lang="nl-NL" dirty="0"/>
              <a:t> </a:t>
            </a:r>
            <a:r>
              <a:rPr lang="nl-NL" dirty="0" err="1"/>
              <a:t>generated</a:t>
            </a:r>
            <a:r>
              <a:rPr lang="nl-NL" dirty="0"/>
              <a:t> code </a:t>
            </a:r>
            <a:r>
              <a:rPr lang="nl-NL" dirty="0" err="1"/>
              <a:t>into</a:t>
            </a:r>
            <a:r>
              <a:rPr lang="nl-NL" dirty="0"/>
              <a:t> M-Turk.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entered</a:t>
            </a:r>
            <a:r>
              <a:rPr lang="nl-NL" dirty="0"/>
              <a:t> code in M-Turk is </a:t>
            </a:r>
            <a:r>
              <a:rPr lang="nl-NL" dirty="0" err="1"/>
              <a:t>assigned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Qualtrics</a:t>
            </a:r>
            <a:r>
              <a:rPr lang="nl-NL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9092BA-F2FB-4C47-A959-3B0860F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Link </a:t>
            </a:r>
            <a:r>
              <a:rPr lang="nl-NL" dirty="0" err="1"/>
              <a:t>your</a:t>
            </a:r>
            <a:r>
              <a:rPr lang="nl-NL" dirty="0"/>
              <a:t> Experiment </a:t>
            </a:r>
            <a:r>
              <a:rPr lang="nl-NL" dirty="0" err="1"/>
              <a:t>with</a:t>
            </a:r>
            <a:r>
              <a:rPr lang="nl-NL" dirty="0"/>
              <a:t> M-Turk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5612606-DEEA-8C44-9B0C-2B6BBDEC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8" y="161816"/>
            <a:ext cx="1521687" cy="8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2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65C8480-BCE3-0E40-8AC8-8DB7FC52799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Integrating</a:t>
            </a:r>
            <a:r>
              <a:rPr lang="nl-NL" dirty="0"/>
              <a:t> </a:t>
            </a:r>
            <a:r>
              <a:rPr lang="nl-NL" dirty="0" err="1"/>
              <a:t>oTree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M-Turk is </a:t>
            </a:r>
            <a:r>
              <a:rPr lang="nl-NL" dirty="0" err="1"/>
              <a:t>very</a:t>
            </a:r>
            <a:r>
              <a:rPr lang="nl-NL" dirty="0"/>
              <a:t> easy.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qualification</a:t>
            </a:r>
            <a:r>
              <a:rPr lang="nl-NL" dirty="0"/>
              <a:t> </a:t>
            </a:r>
            <a:r>
              <a:rPr lang="nl-NL" dirty="0" err="1"/>
              <a:t>requirements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r>
              <a:rPr lang="nl-NL" dirty="0"/>
              <a:t> (e.g., U.S. </a:t>
            </a:r>
            <a:r>
              <a:rPr lang="nl-NL" dirty="0" err="1"/>
              <a:t>only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CONFIG VARS in </a:t>
            </a:r>
            <a:r>
              <a:rPr lang="nl-NL" dirty="0" err="1" smtClean="0"/>
              <a:t>Heroku</a:t>
            </a:r>
            <a:r>
              <a:rPr lang="nl-NL" dirty="0" smtClean="0"/>
              <a:t> (</a:t>
            </a:r>
            <a:r>
              <a:rPr lang="nl-NL" dirty="0" smtClean="0">
                <a:hlinkClick r:id="rId2"/>
              </a:rPr>
              <a:t>Click</a:t>
            </a:r>
            <a:r>
              <a:rPr lang="nl-NL" dirty="0" smtClean="0"/>
              <a:t>).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experiment on M-Turk</a:t>
            </a:r>
          </a:p>
          <a:p>
            <a:pPr lvl="1"/>
            <a:r>
              <a:rPr lang="nl-NL" sz="1800" dirty="0" err="1"/>
              <a:t>Payment</a:t>
            </a:r>
            <a:r>
              <a:rPr lang="nl-NL" sz="1800" dirty="0"/>
              <a:t> is </a:t>
            </a:r>
            <a:r>
              <a:rPr lang="nl-NL" sz="1800" dirty="0" err="1"/>
              <a:t>calculated</a:t>
            </a:r>
            <a:r>
              <a:rPr lang="nl-NL" sz="1800" dirty="0"/>
              <a:t> </a:t>
            </a:r>
            <a:r>
              <a:rPr lang="nl-NL" sz="1800" dirty="0" err="1"/>
              <a:t>automatically</a:t>
            </a:r>
            <a:r>
              <a:rPr lang="nl-NL" sz="1800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1BE172-B9FA-8148-B901-722CEE86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Link </a:t>
            </a:r>
            <a:r>
              <a:rPr lang="nl-NL" dirty="0" err="1"/>
              <a:t>your</a:t>
            </a:r>
            <a:r>
              <a:rPr lang="nl-NL" dirty="0"/>
              <a:t> Experiment </a:t>
            </a:r>
            <a:r>
              <a:rPr lang="nl-NL" dirty="0" err="1"/>
              <a:t>with</a:t>
            </a:r>
            <a:r>
              <a:rPr lang="nl-NL" dirty="0"/>
              <a:t> M-Turk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CCCA62-6AD3-DE4F-BEC2-4C78D597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94" y="2928"/>
            <a:ext cx="1463550" cy="83025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D4DE07B-B636-3D4E-A090-3F62F683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4835122"/>
            <a:ext cx="4635500" cy="1397000"/>
          </a:xfrm>
          <a:prstGeom prst="rect">
            <a:avLst/>
          </a:prstGeom>
        </p:spPr>
      </p:pic>
      <p:pic>
        <p:nvPicPr>
          <p:cNvPr id="6" name="Afbeelding 7">
            <a:extLst>
              <a:ext uri="{FF2B5EF4-FFF2-40B4-BE49-F238E27FC236}">
                <a16:creationId xmlns:a16="http://schemas.microsoft.com/office/drawing/2014/main" id="{6A3A236E-3CB9-B64B-A363-E04F003BA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16" y="888955"/>
            <a:ext cx="1859306" cy="6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5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A481175-8566-D44F-BA7E-0B7D0894D07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10515600" cy="439455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It is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interactive</a:t>
            </a:r>
            <a:r>
              <a:rPr lang="nl-NL" dirty="0"/>
              <a:t> </a:t>
            </a:r>
            <a:r>
              <a:rPr lang="nl-NL" dirty="0" err="1"/>
              <a:t>experiments</a:t>
            </a:r>
            <a:r>
              <a:rPr lang="nl-NL" dirty="0"/>
              <a:t> on M-Turk.</a:t>
            </a:r>
          </a:p>
          <a:p>
            <a:pPr lvl="1"/>
            <a:r>
              <a:rPr lang="nl-NL" sz="1800" dirty="0" err="1"/>
              <a:t>Participants</a:t>
            </a:r>
            <a:r>
              <a:rPr lang="nl-NL" sz="1800" dirty="0"/>
              <a:t> start at different points in time.</a:t>
            </a:r>
          </a:p>
          <a:p>
            <a:pPr lvl="1"/>
            <a:r>
              <a:rPr lang="nl-NL" sz="1800" dirty="0" err="1"/>
              <a:t>Participants</a:t>
            </a:r>
            <a:r>
              <a:rPr lang="nl-NL" sz="1800" dirty="0"/>
              <a:t>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quit</a:t>
            </a:r>
            <a:r>
              <a:rPr lang="nl-NL" sz="1800" dirty="0"/>
              <a:t> </a:t>
            </a:r>
            <a:r>
              <a:rPr lang="nl-NL" sz="1800" dirty="0" err="1"/>
              <a:t>during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experiment.</a:t>
            </a:r>
          </a:p>
          <a:p>
            <a:pPr lvl="1"/>
            <a:r>
              <a:rPr lang="nl-NL" sz="1800" dirty="0" err="1"/>
              <a:t>Participants</a:t>
            </a:r>
            <a:r>
              <a:rPr lang="nl-NL" sz="1800" dirty="0"/>
              <a:t> </a:t>
            </a:r>
            <a:r>
              <a:rPr lang="nl-NL" sz="1800" dirty="0" err="1"/>
              <a:t>may</a:t>
            </a:r>
            <a:r>
              <a:rPr lang="nl-NL" sz="1800" dirty="0"/>
              <a:t> do </a:t>
            </a:r>
            <a:r>
              <a:rPr lang="nl-NL" sz="1800" dirty="0" err="1"/>
              <a:t>something</a:t>
            </a:r>
            <a:r>
              <a:rPr lang="nl-NL" sz="1800" dirty="0"/>
              <a:t> </a:t>
            </a:r>
            <a:r>
              <a:rPr lang="nl-NL" sz="1800" dirty="0" err="1"/>
              <a:t>else</a:t>
            </a:r>
            <a:r>
              <a:rPr lang="nl-NL" sz="1800" dirty="0"/>
              <a:t> (</a:t>
            </a:r>
            <a:r>
              <a:rPr lang="nl-NL" sz="1800" dirty="0" err="1"/>
              <a:t>play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a </a:t>
            </a:r>
            <a:r>
              <a:rPr lang="nl-NL" sz="1800" dirty="0" err="1"/>
              <a:t>toddler</a:t>
            </a:r>
            <a:r>
              <a:rPr lang="nl-NL" sz="1800" dirty="0"/>
              <a:t>, Facebook)</a:t>
            </a:r>
          </a:p>
          <a:p>
            <a:endParaRPr lang="nl-NL" dirty="0"/>
          </a:p>
          <a:p>
            <a:r>
              <a:rPr lang="nl-NL" dirty="0"/>
              <a:t>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 err="1"/>
              <a:t>strategy</a:t>
            </a:r>
            <a:r>
              <a:rPr lang="nl-NL" b="1" dirty="0"/>
              <a:t> </a:t>
            </a:r>
            <a:r>
              <a:rPr lang="nl-NL" b="1" dirty="0" err="1"/>
              <a:t>method</a:t>
            </a:r>
            <a:r>
              <a:rPr lang="nl-NL" b="1" dirty="0"/>
              <a:t> </a:t>
            </a:r>
            <a:r>
              <a:rPr lang="nl-NL" dirty="0"/>
              <a:t>(we </a:t>
            </a:r>
            <a:r>
              <a:rPr lang="nl-NL" dirty="0" err="1"/>
              <a:t>elicit</a:t>
            </a:r>
            <a:r>
              <a:rPr lang="nl-NL" dirty="0"/>
              <a:t> full </a:t>
            </a:r>
            <a:r>
              <a:rPr lang="nl-NL" dirty="0" err="1"/>
              <a:t>strategies</a:t>
            </a:r>
            <a:r>
              <a:rPr lang="nl-NL" dirty="0"/>
              <a:t>).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i="1" dirty="0" err="1"/>
              <a:t>would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send</a:t>
            </a:r>
            <a:r>
              <a:rPr lang="nl-NL" i="1" dirty="0"/>
              <a:t>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i="1" dirty="0" err="1"/>
              <a:t>would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send</a:t>
            </a:r>
            <a:r>
              <a:rPr lang="nl-NL" i="1" dirty="0"/>
              <a:t> back </a:t>
            </a:r>
            <a:r>
              <a:rPr lang="nl-NL" i="1" dirty="0" err="1"/>
              <a:t>if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received</a:t>
            </a:r>
            <a:r>
              <a:rPr lang="nl-NL" i="1" dirty="0"/>
              <a:t> $1, $2, …, $10?</a:t>
            </a: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/>
              <a:t>Match </a:t>
            </a:r>
            <a:r>
              <a:rPr lang="nl-NL" dirty="0" err="1"/>
              <a:t>Participants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F7CB81D-B1DB-B54F-976B-EDCABA21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note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M-Turk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3972926-CCE4-0547-A887-0A887F10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164" y="4053475"/>
            <a:ext cx="3168650" cy="22733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A3A236E-3CB9-B64B-A363-E04F003B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4" y="188072"/>
            <a:ext cx="2302651" cy="8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37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996EAB7-E13C-B646-A164-951E542AC6C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mistakes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made.</a:t>
            </a:r>
          </a:p>
          <a:p>
            <a:endParaRPr lang="nl-NL" dirty="0"/>
          </a:p>
          <a:p>
            <a:r>
              <a:rPr lang="nl-NL" dirty="0" err="1"/>
              <a:t>Sometimes</a:t>
            </a:r>
            <a:r>
              <a:rPr lang="nl-NL" dirty="0"/>
              <a:t> a </a:t>
            </a:r>
            <a:r>
              <a:rPr lang="nl-NL" dirty="0" err="1"/>
              <a:t>mistake</a:t>
            </a:r>
            <a:r>
              <a:rPr lang="nl-NL" dirty="0"/>
              <a:t> is </a:t>
            </a:r>
            <a:r>
              <a:rPr lang="nl-NL" dirty="0" err="1"/>
              <a:t>really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 smtClean="0"/>
              <a:t>. I make </a:t>
            </a:r>
            <a:r>
              <a:rPr lang="nl-NL" dirty="0" smtClean="0"/>
              <a:t>a lot of </a:t>
            </a:r>
            <a:r>
              <a:rPr lang="nl-NL" dirty="0" smtClean="0"/>
              <a:t>mistake</a:t>
            </a:r>
            <a:r>
              <a:rPr lang="nl-NL" dirty="0" smtClean="0"/>
              <a:t>s.</a:t>
            </a:r>
            <a:endParaRPr lang="nl-NL" dirty="0"/>
          </a:p>
          <a:p>
            <a:endParaRPr lang="nl-NL" dirty="0"/>
          </a:p>
          <a:p>
            <a:r>
              <a:rPr lang="nl-NL" b="1" dirty="0"/>
              <a:t>My tip: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control: best platform is GitHub.</a:t>
            </a:r>
          </a:p>
          <a:p>
            <a:pPr lvl="1"/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saved</a:t>
            </a:r>
            <a:r>
              <a:rPr lang="nl-NL" sz="2000" dirty="0"/>
              <a:t> me a </a:t>
            </a:r>
            <a:r>
              <a:rPr lang="nl-NL" sz="2000" dirty="0" err="1"/>
              <a:t>couple</a:t>
            </a:r>
            <a:r>
              <a:rPr lang="nl-NL" sz="2000" dirty="0"/>
              <a:t> of </a:t>
            </a:r>
            <a:r>
              <a:rPr lang="nl-NL" sz="2000" dirty="0" err="1"/>
              <a:t>times</a:t>
            </a:r>
            <a:r>
              <a:rPr lang="nl-NL" sz="2000" dirty="0"/>
              <a:t>!</a:t>
            </a:r>
          </a:p>
          <a:p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 err="1"/>
              <a:t>You</a:t>
            </a:r>
            <a:r>
              <a:rPr lang="nl-NL" b="1" dirty="0"/>
              <a:t> </a:t>
            </a:r>
            <a:r>
              <a:rPr lang="nl-NL" b="1" dirty="0" err="1"/>
              <a:t>can</a:t>
            </a:r>
            <a:r>
              <a:rPr lang="nl-NL" b="1" dirty="0"/>
              <a:t> </a:t>
            </a:r>
            <a:r>
              <a:rPr lang="nl-NL" b="1" dirty="0" err="1"/>
              <a:t>find</a:t>
            </a:r>
            <a:r>
              <a:rPr lang="nl-NL" b="1" dirty="0"/>
              <a:t> a </a:t>
            </a:r>
            <a:r>
              <a:rPr lang="nl-NL" b="1" dirty="0" err="1"/>
              <a:t>repository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</a:t>
            </a:r>
            <a:r>
              <a:rPr lang="nl-NL" b="1" dirty="0" err="1"/>
              <a:t>guest</a:t>
            </a:r>
            <a:r>
              <a:rPr lang="nl-NL" b="1" dirty="0"/>
              <a:t> </a:t>
            </a:r>
          </a:p>
          <a:p>
            <a:pPr marL="0" indent="0">
              <a:buNone/>
            </a:pPr>
            <a:r>
              <a:rPr lang="nl-NL" b="1" dirty="0" err="1"/>
              <a:t>lecture</a:t>
            </a:r>
            <a:r>
              <a:rPr lang="nl-NL" b="1" dirty="0"/>
              <a:t> on: </a:t>
            </a:r>
            <a:r>
              <a:rPr lang="nl-NL" b="1" dirty="0" err="1"/>
              <a:t>github.com</a:t>
            </a:r>
            <a:r>
              <a:rPr lang="nl-NL" b="1" dirty="0"/>
              <a:t>/</a:t>
            </a:r>
            <a:r>
              <a:rPr lang="nl-NL" b="1" dirty="0" err="1"/>
              <a:t>CPHPeters</a:t>
            </a:r>
            <a:endParaRPr lang="nl-NL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8A8403-5C94-E14E-9006-7BC2C02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Management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FEC384-8326-4F4A-912C-C128FAE5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32788"/>
            <a:ext cx="1325563" cy="132556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E58ACE5-7F46-AB49-9DEE-508AAADE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82" y="4070251"/>
            <a:ext cx="6096001" cy="21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D7ABA29-804D-7B4F-A8A7-3A8CE601140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284141"/>
            <a:ext cx="6432756" cy="50292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“Black Square”, Kazimir Malevich, 1915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X-Ray reveals: there are two layers of complete paintings below the surface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believe the cracks in the black are deliberate. The underlying paintings start to show through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Black square is the </a:t>
            </a:r>
            <a:r>
              <a:rPr lang="en-US" b="1" dirty="0"/>
              <a:t>end </a:t>
            </a:r>
            <a:r>
              <a:rPr lang="en-US" dirty="0"/>
              <a:t>of a long and hard thought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Don’t forget to enjoy </a:t>
            </a:r>
            <a:r>
              <a:rPr lang="en-US" dirty="0" smtClean="0"/>
              <a:t>building </a:t>
            </a:r>
            <a:r>
              <a:rPr lang="en-US" dirty="0"/>
              <a:t>your own experiment!</a:t>
            </a: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BC9708-6821-EE44-B9A7-5CB20FCC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Building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Experiment is </a:t>
            </a:r>
            <a:r>
              <a:rPr lang="nl-NL" dirty="0" err="1"/>
              <a:t>an</a:t>
            </a:r>
            <a:r>
              <a:rPr lang="nl-NL" dirty="0"/>
              <a:t> Art</a:t>
            </a:r>
          </a:p>
        </p:txBody>
      </p:sp>
      <p:pic>
        <p:nvPicPr>
          <p:cNvPr id="4" name="Picture 2" descr="https://upload.wikimedia.org/wikipedia/commons/thumb/d/d9/%D0%A7%D1%91%D1%80%D0%BD%D1%8B%D0%B9_%D1%81%D1%83%D0%BF%D1%80%D0%B5%D0%BC%D0%B0%D1%82%D0%B8%D1%87%D0%B5%D1%81%D0%BA%D0%B8%D0%B9_%D0%BA%D0%B2%D0%B0%D0%B4%D1%80%D0%B0%D1%82._1915._%D0%93%D0%A2%D0%93.png/220px-%D0%A7%D1%91%D1%80%D0%BD%D1%8B%D0%B9_%D1%81%D1%83%D0%BF%D1%80%D0%B5%D0%BC%D0%B0%D1%82%D0%B8%D1%87%D0%B5%D1%81%D0%BA%D0%B8%D0%B9_%D0%BA%D0%B2%D0%B0%D0%B4%D1%80%D0%B0%D1%82._1915._%D0%93%D0%A2%D0%93.png">
            <a:extLst>
              <a:ext uri="{FF2B5EF4-FFF2-40B4-BE49-F238E27FC236}">
                <a16:creationId xmlns:a16="http://schemas.microsoft.com/office/drawing/2014/main" id="{3C81E60D-AAD5-2D49-AAEF-9C160A18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55" y="1284141"/>
            <a:ext cx="4700974" cy="47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F7E690-9ADD-8A48-8C4B-F7CC0E7D297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10515600" cy="43945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Berg, J., </a:t>
            </a:r>
            <a:r>
              <a:rPr lang="nl-NL" dirty="0" err="1"/>
              <a:t>Dickhaut</a:t>
            </a:r>
            <a:r>
              <a:rPr lang="nl-NL" dirty="0"/>
              <a:t>, J., &amp; </a:t>
            </a:r>
            <a:r>
              <a:rPr lang="nl-NL" dirty="0" err="1"/>
              <a:t>McCabe</a:t>
            </a:r>
            <a:r>
              <a:rPr lang="nl-NL" dirty="0"/>
              <a:t>, K. (1995). Trust, </a:t>
            </a:r>
            <a:r>
              <a:rPr lang="nl-NL" dirty="0" err="1"/>
              <a:t>Reciprocity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. </a:t>
            </a:r>
            <a:r>
              <a:rPr lang="nl-NL" i="1" dirty="0"/>
              <a:t>Games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Economic</a:t>
            </a:r>
            <a:r>
              <a:rPr lang="nl-NL" i="1" dirty="0"/>
              <a:t> </a:t>
            </a:r>
            <a:r>
              <a:rPr lang="nl-NL" i="1" dirty="0" err="1"/>
              <a:t>Behavior</a:t>
            </a:r>
            <a:r>
              <a:rPr lang="nl-NL" dirty="0"/>
              <a:t>, </a:t>
            </a:r>
            <a:r>
              <a:rPr lang="nl-NL" i="1" dirty="0"/>
              <a:t>10</a:t>
            </a:r>
            <a:r>
              <a:rPr lang="nl-NL" dirty="0"/>
              <a:t>(1), 122-142. </a:t>
            </a:r>
          </a:p>
          <a:p>
            <a:pPr marL="0" indent="0">
              <a:buNone/>
            </a:pPr>
            <a:r>
              <a:rPr lang="nl-NL" dirty="0" err="1"/>
              <a:t>Cardinaels</a:t>
            </a:r>
            <a:r>
              <a:rPr lang="nl-NL" dirty="0"/>
              <a:t>, E. (2008). The </a:t>
            </a:r>
            <a:r>
              <a:rPr lang="nl-NL" dirty="0" err="1"/>
              <a:t>interplay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cost</a:t>
            </a:r>
            <a:r>
              <a:rPr lang="nl-NL" dirty="0"/>
              <a:t> accounting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formats in </a:t>
            </a:r>
            <a:r>
              <a:rPr lang="nl-NL" dirty="0" err="1"/>
              <a:t>cost-based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-making. </a:t>
            </a:r>
            <a:r>
              <a:rPr lang="nl-NL" i="1" dirty="0"/>
              <a:t>Accounting, </a:t>
            </a:r>
            <a:r>
              <a:rPr lang="nl-NL" i="1" dirty="0" err="1"/>
              <a:t>Organizations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Society</a:t>
            </a:r>
            <a:r>
              <a:rPr lang="nl-NL" dirty="0"/>
              <a:t>, </a:t>
            </a:r>
            <a:r>
              <a:rPr lang="nl-NL" i="1" dirty="0"/>
              <a:t>33</a:t>
            </a:r>
            <a:r>
              <a:rPr lang="nl-NL" dirty="0"/>
              <a:t>(6), 582-602.</a:t>
            </a:r>
          </a:p>
          <a:p>
            <a:pPr marL="0" indent="0">
              <a:buNone/>
            </a:pPr>
            <a:r>
              <a:rPr lang="nl-NL" dirty="0"/>
              <a:t>Chen, D. L., </a:t>
            </a:r>
            <a:r>
              <a:rPr lang="nl-NL" dirty="0" err="1"/>
              <a:t>Schonger</a:t>
            </a:r>
            <a:r>
              <a:rPr lang="nl-NL" dirty="0"/>
              <a:t>, M., &amp; </a:t>
            </a:r>
            <a:r>
              <a:rPr lang="nl-NL" dirty="0" err="1"/>
              <a:t>Wickens</a:t>
            </a:r>
            <a:r>
              <a:rPr lang="nl-NL" dirty="0"/>
              <a:t>, C. (2016). </a:t>
            </a:r>
            <a:r>
              <a:rPr lang="nl-NL" dirty="0" err="1"/>
              <a:t>oTree</a:t>
            </a:r>
            <a:r>
              <a:rPr lang="nl-NL" dirty="0"/>
              <a:t>—An open-source platform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laboratory</a:t>
            </a:r>
            <a:r>
              <a:rPr lang="nl-NL" dirty="0"/>
              <a:t>, online, </a:t>
            </a:r>
            <a:r>
              <a:rPr lang="nl-NL" dirty="0" err="1"/>
              <a:t>and</a:t>
            </a:r>
            <a:r>
              <a:rPr lang="nl-NL" dirty="0"/>
              <a:t> field </a:t>
            </a:r>
            <a:r>
              <a:rPr lang="nl-NL" dirty="0" err="1"/>
              <a:t>experiments</a:t>
            </a:r>
            <a:r>
              <a:rPr lang="nl-NL" dirty="0"/>
              <a:t>. </a:t>
            </a:r>
            <a:r>
              <a:rPr lang="nl-NL" i="1" dirty="0"/>
              <a:t>Journal of </a:t>
            </a:r>
            <a:r>
              <a:rPr lang="nl-NL" i="1" dirty="0" err="1"/>
              <a:t>Behavioral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Experimental</a:t>
            </a:r>
            <a:r>
              <a:rPr lang="nl-NL" i="1" dirty="0"/>
              <a:t> Finance</a:t>
            </a:r>
            <a:r>
              <a:rPr lang="nl-NL" dirty="0"/>
              <a:t>, </a:t>
            </a:r>
            <a:r>
              <a:rPr lang="nl-NL" i="1" dirty="0"/>
              <a:t>9</a:t>
            </a:r>
            <a:r>
              <a:rPr lang="nl-NL" dirty="0"/>
              <a:t>, 88-97.</a:t>
            </a:r>
          </a:p>
          <a:p>
            <a:pPr marL="0" indent="0">
              <a:buNone/>
            </a:pPr>
            <a:r>
              <a:rPr lang="nl-NL" dirty="0"/>
              <a:t>Dierynck, B. </a:t>
            </a:r>
            <a:r>
              <a:rPr lang="nl-NL" dirty="0" err="1"/>
              <a:t>and</a:t>
            </a:r>
            <a:r>
              <a:rPr lang="nl-NL" dirty="0"/>
              <a:t> Peters, C.P.H. (2019). Auditor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/>
              <a:t>Time </a:t>
            </a:r>
            <a:r>
              <a:rPr lang="nl-NL" dirty="0" err="1"/>
              <a:t>Pressure</a:t>
            </a:r>
            <a:r>
              <a:rPr lang="nl-NL" dirty="0"/>
              <a:t>. </a:t>
            </a:r>
            <a:r>
              <a:rPr lang="nl-NL" i="1" dirty="0" err="1"/>
              <a:t>Working</a:t>
            </a:r>
            <a:r>
              <a:rPr lang="nl-NL" i="1" dirty="0"/>
              <a:t> Paper</a:t>
            </a:r>
            <a:r>
              <a:rPr lang="nl-NL" dirty="0"/>
              <a:t>. </a:t>
            </a:r>
            <a:r>
              <a:rPr lang="nl-NL" dirty="0" err="1"/>
              <a:t>Available</a:t>
            </a:r>
            <a:r>
              <a:rPr lang="nl-NL" dirty="0"/>
              <a:t> at SSRN:  </a:t>
            </a:r>
            <a:r>
              <a:rPr lang="nl-NL" dirty="0">
                <a:hlinkClick r:id="rId2"/>
              </a:rPr>
              <a:t>https://ssrn.com/abstract=3450363</a:t>
            </a:r>
            <a:r>
              <a:rPr lang="nl-NL" dirty="0"/>
              <a:t>  </a:t>
            </a:r>
          </a:p>
          <a:p>
            <a:pPr marL="0" indent="0">
              <a:buNone/>
            </a:pPr>
            <a:r>
              <a:rPr lang="nl-NL" dirty="0" err="1"/>
              <a:t>Farrell</a:t>
            </a:r>
            <a:r>
              <a:rPr lang="nl-NL" dirty="0"/>
              <a:t>, A. M., </a:t>
            </a:r>
            <a:r>
              <a:rPr lang="nl-NL" dirty="0" err="1"/>
              <a:t>Grenier</a:t>
            </a:r>
            <a:r>
              <a:rPr lang="nl-NL" dirty="0"/>
              <a:t>, J. H., &amp; </a:t>
            </a:r>
            <a:r>
              <a:rPr lang="nl-NL" dirty="0" err="1"/>
              <a:t>Leiby</a:t>
            </a:r>
            <a:r>
              <a:rPr lang="nl-NL" dirty="0"/>
              <a:t>, J. (2016). </a:t>
            </a:r>
            <a:r>
              <a:rPr lang="nl-NL" dirty="0" err="1"/>
              <a:t>Scoundrels</a:t>
            </a:r>
            <a:r>
              <a:rPr lang="nl-NL" dirty="0"/>
              <a:t> or stars? </a:t>
            </a:r>
            <a:r>
              <a:rPr lang="nl-NL" dirty="0" err="1"/>
              <a:t>Theory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evidence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workers</a:t>
            </a:r>
            <a:r>
              <a:rPr lang="nl-NL" dirty="0"/>
              <a:t> in online </a:t>
            </a:r>
            <a:r>
              <a:rPr lang="nl-NL" dirty="0" err="1"/>
              <a:t>labor</a:t>
            </a:r>
            <a:r>
              <a:rPr lang="nl-NL" dirty="0"/>
              <a:t> </a:t>
            </a:r>
            <a:r>
              <a:rPr lang="nl-NL" dirty="0" err="1"/>
              <a:t>markets</a:t>
            </a:r>
            <a:r>
              <a:rPr lang="nl-NL" dirty="0"/>
              <a:t>. </a:t>
            </a:r>
            <a:r>
              <a:rPr lang="nl-NL" i="1" dirty="0"/>
              <a:t>The Accounting Review</a:t>
            </a:r>
            <a:r>
              <a:rPr lang="nl-NL" dirty="0"/>
              <a:t>, </a:t>
            </a:r>
            <a:r>
              <a:rPr lang="nl-NL" i="1" dirty="0"/>
              <a:t>92</a:t>
            </a:r>
            <a:r>
              <a:rPr lang="nl-NL" dirty="0"/>
              <a:t>(1), 93-114.</a:t>
            </a:r>
          </a:p>
          <a:p>
            <a:pPr marL="0" indent="0">
              <a:buNone/>
            </a:pPr>
            <a:r>
              <a:rPr lang="nl-NL" dirty="0" err="1"/>
              <a:t>Fischbacher</a:t>
            </a:r>
            <a:r>
              <a:rPr lang="nl-NL" dirty="0"/>
              <a:t>, U. (2007). </a:t>
            </a:r>
            <a:r>
              <a:rPr lang="nl-NL" dirty="0" err="1"/>
              <a:t>z</a:t>
            </a:r>
            <a:r>
              <a:rPr lang="nl-NL" dirty="0"/>
              <a:t>-Tree: Zurich </a:t>
            </a:r>
            <a:r>
              <a:rPr lang="nl-NL" dirty="0" err="1"/>
              <a:t>toolbox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ready-made </a:t>
            </a:r>
            <a:r>
              <a:rPr lang="nl-NL" dirty="0" err="1"/>
              <a:t>economic</a:t>
            </a:r>
            <a:r>
              <a:rPr lang="nl-NL" dirty="0"/>
              <a:t> </a:t>
            </a:r>
            <a:r>
              <a:rPr lang="nl-NL" dirty="0" err="1"/>
              <a:t>experiments</a:t>
            </a:r>
            <a:r>
              <a:rPr lang="nl-NL" dirty="0"/>
              <a:t>. </a:t>
            </a:r>
            <a:r>
              <a:rPr lang="nl-NL" i="1" dirty="0" err="1"/>
              <a:t>Experimental</a:t>
            </a:r>
            <a:r>
              <a:rPr lang="nl-NL" i="1" dirty="0"/>
              <a:t> </a:t>
            </a:r>
            <a:r>
              <a:rPr lang="nl-NL" i="1" dirty="0" err="1"/>
              <a:t>E</a:t>
            </a:r>
            <a:r>
              <a:rPr lang="nl-NL" i="1" dirty="0" err="1" smtClean="0"/>
              <a:t>conomics</a:t>
            </a:r>
            <a:r>
              <a:rPr lang="nl-NL" dirty="0"/>
              <a:t>, </a:t>
            </a:r>
            <a:r>
              <a:rPr lang="nl-NL" i="1" dirty="0"/>
              <a:t>10</a:t>
            </a:r>
            <a:r>
              <a:rPr lang="nl-NL" dirty="0"/>
              <a:t>(2), 171-178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r>
              <a:rPr lang="en-US" dirty="0" err="1"/>
              <a:t>Strack</a:t>
            </a:r>
            <a:r>
              <a:rPr lang="en-US" dirty="0"/>
              <a:t>, F., Martin, L. L., &amp; Schwarz, N. (1988). Priming and communication: Social determinants of information use in judgments of life satisfaction. </a:t>
            </a:r>
            <a:r>
              <a:rPr lang="en-US" i="1" dirty="0"/>
              <a:t>European </a:t>
            </a:r>
            <a:r>
              <a:rPr lang="en-US" i="1" dirty="0" smtClean="0"/>
              <a:t>Journal </a:t>
            </a:r>
            <a:r>
              <a:rPr lang="en-US" i="1" dirty="0"/>
              <a:t>of </a:t>
            </a:r>
            <a:r>
              <a:rPr lang="en-US" i="1" dirty="0" smtClean="0"/>
              <a:t>Social </a:t>
            </a:r>
            <a:r>
              <a:rPr lang="en-US" i="1" dirty="0"/>
              <a:t>P</a:t>
            </a:r>
            <a:r>
              <a:rPr lang="en-US" i="1" dirty="0" smtClean="0"/>
              <a:t>sychology</a:t>
            </a:r>
            <a:r>
              <a:rPr lang="en-US" dirty="0"/>
              <a:t>, </a:t>
            </a:r>
            <a:r>
              <a:rPr lang="en-US" i="1" dirty="0"/>
              <a:t>18</a:t>
            </a:r>
            <a:r>
              <a:rPr lang="en-US" dirty="0"/>
              <a:t>(5), 429-442.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35F907-6F52-B342-97FF-4FDEAF1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References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8E36D4C-ED2F-FF44-8893-52E3433F0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78" y="172620"/>
            <a:ext cx="21209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D7BDA5E-DB53-924B-AEBF-77926C3230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smtClean="0"/>
              <a:t>design, </a:t>
            </a:r>
            <a:r>
              <a:rPr lang="nl-NL" dirty="0" err="1" smtClean="0"/>
              <a:t>why</a:t>
            </a:r>
            <a:r>
              <a:rPr lang="nl-NL" dirty="0" smtClean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make </a:t>
            </a:r>
            <a:r>
              <a:rPr lang="nl-NL" dirty="0" err="1"/>
              <a:t>your</a:t>
            </a:r>
            <a:r>
              <a:rPr lang="nl-NL" dirty="0"/>
              <a:t> life </a:t>
            </a:r>
            <a:r>
              <a:rPr lang="nl-NL" dirty="0" err="1"/>
              <a:t>difficult</a:t>
            </a:r>
            <a:r>
              <a:rPr lang="nl-NL" dirty="0"/>
              <a:t>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Qualtrics</a:t>
            </a:r>
            <a:r>
              <a:rPr lang="nl-NL" dirty="0"/>
              <a:t> is easy-</a:t>
            </a:r>
            <a:r>
              <a:rPr lang="nl-NL" dirty="0" err="1"/>
              <a:t>to</a:t>
            </a:r>
            <a:r>
              <a:rPr lang="nl-NL" dirty="0"/>
              <a:t>-</a:t>
            </a:r>
            <a:r>
              <a:rPr lang="nl-NL" dirty="0" err="1"/>
              <a:t>use</a:t>
            </a:r>
            <a:r>
              <a:rPr lang="nl-NL" dirty="0"/>
              <a:t> as </a:t>
            </a:r>
            <a:r>
              <a:rPr lang="nl-NL" dirty="0" err="1"/>
              <a:t>it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skills.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interested</a:t>
            </a:r>
            <a:r>
              <a:rPr lang="nl-NL" dirty="0"/>
              <a:t> in </a:t>
            </a:r>
            <a:r>
              <a:rPr lang="nl-NL" dirty="0" err="1"/>
              <a:t>judgments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-making.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B6A9FF-8D01-3644-952E-FF3B91DC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Qualtrics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04EEDEE-8026-F246-87E2-886C356D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8" y="161815"/>
            <a:ext cx="2102269" cy="118327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66FD78-F75F-3748-B463-35D6813C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735" y="4240031"/>
            <a:ext cx="5870491" cy="21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B20A273-C3CC-9B44-8D34-8312EF917EA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9146459" cy="4394555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Lots of options </a:t>
            </a:r>
            <a:r>
              <a:rPr lang="nl-NL" dirty="0">
                <a:sym typeface="Wingdings" pitchFamily="2" charset="2"/>
              </a:rPr>
              <a:t> Easy GUI</a:t>
            </a:r>
          </a:p>
          <a:p>
            <a:pPr marL="0" indent="0">
              <a:buNone/>
            </a:pPr>
            <a:endParaRPr lang="nl-NL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NL" dirty="0" err="1">
                <a:sym typeface="Wingdings" pitchFamily="2" charset="2"/>
              </a:rPr>
              <a:t>Once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you</a:t>
            </a:r>
            <a:r>
              <a:rPr lang="nl-NL" dirty="0">
                <a:sym typeface="Wingdings" pitchFamily="2" charset="2"/>
              </a:rPr>
              <a:t> want more sophisticated / </a:t>
            </a:r>
            <a:r>
              <a:rPr lang="nl-NL" dirty="0" err="1">
                <a:sym typeface="Wingdings" pitchFamily="2" charset="2"/>
              </a:rPr>
              <a:t>tailor-made</a:t>
            </a:r>
            <a:r>
              <a:rPr lang="nl-NL" dirty="0">
                <a:sym typeface="Wingdings" pitchFamily="2" charset="2"/>
              </a:rPr>
              <a:t> options </a:t>
            </a:r>
            <a:r>
              <a:rPr lang="nl-NL" dirty="0" err="1">
                <a:sym typeface="Wingdings" pitchFamily="2" charset="2"/>
              </a:rPr>
              <a:t>you</a:t>
            </a:r>
            <a:r>
              <a:rPr lang="nl-NL" dirty="0">
                <a:sym typeface="Wingdings" pitchFamily="2" charset="2"/>
              </a:rPr>
              <a:t> get </a:t>
            </a:r>
            <a:r>
              <a:rPr lang="nl-NL" dirty="0" err="1">
                <a:sym typeface="Wingdings" pitchFamily="2" charset="2"/>
              </a:rPr>
              <a:t>stuck</a:t>
            </a:r>
            <a:endParaRPr lang="nl-NL" dirty="0">
              <a:sym typeface="Wingdings" pitchFamily="2" charset="2"/>
            </a:endParaRPr>
          </a:p>
          <a:p>
            <a:pPr lvl="1"/>
            <a:r>
              <a:rPr lang="nl-NL" sz="1800" dirty="0">
                <a:sym typeface="Wingdings" pitchFamily="2" charset="2"/>
              </a:rPr>
              <a:t>Excellent </a:t>
            </a:r>
            <a:r>
              <a:rPr lang="nl-NL" sz="1800" dirty="0" err="1">
                <a:sym typeface="Wingdings" pitchFamily="2" charset="2"/>
              </a:rPr>
              <a:t>for</a:t>
            </a:r>
            <a:r>
              <a:rPr lang="nl-NL" sz="1800" dirty="0">
                <a:sym typeface="Wingdings" pitchFamily="2" charset="2"/>
              </a:rPr>
              <a:t> </a:t>
            </a:r>
            <a:r>
              <a:rPr lang="nl-NL" sz="1800" dirty="0" err="1">
                <a:sym typeface="Wingdings" pitchFamily="2" charset="2"/>
              </a:rPr>
              <a:t>surveys</a:t>
            </a:r>
            <a:r>
              <a:rPr lang="nl-NL" sz="1800" dirty="0">
                <a:sym typeface="Wingdings" pitchFamily="2" charset="2"/>
              </a:rPr>
              <a:t> or class </a:t>
            </a:r>
            <a:r>
              <a:rPr lang="nl-NL" sz="1800" dirty="0" err="1">
                <a:sym typeface="Wingdings" pitchFamily="2" charset="2"/>
              </a:rPr>
              <a:t>experiments</a:t>
            </a:r>
            <a:endParaRPr lang="nl-NL" sz="1800" dirty="0">
              <a:sym typeface="Wingdings" pitchFamily="2" charset="2"/>
            </a:endParaRPr>
          </a:p>
          <a:p>
            <a:pPr lvl="1"/>
            <a:r>
              <a:rPr lang="nl-NL" sz="1800" dirty="0">
                <a:sym typeface="Wingdings" pitchFamily="2" charset="2"/>
              </a:rPr>
              <a:t>Excellent </a:t>
            </a:r>
            <a:r>
              <a:rPr lang="nl-NL" sz="1800" dirty="0" err="1" smtClean="0">
                <a:sym typeface="Wingdings" pitchFamily="2" charset="2"/>
              </a:rPr>
              <a:t>for</a:t>
            </a:r>
            <a:r>
              <a:rPr lang="nl-NL" sz="1800" dirty="0" smtClean="0">
                <a:sym typeface="Wingdings" pitchFamily="2" charset="2"/>
              </a:rPr>
              <a:t> single-participant or scenario-</a:t>
            </a:r>
            <a:r>
              <a:rPr lang="nl-NL" sz="1800" dirty="0" err="1" smtClean="0">
                <a:sym typeface="Wingdings" pitchFamily="2" charset="2"/>
              </a:rPr>
              <a:t>based</a:t>
            </a:r>
            <a:r>
              <a:rPr lang="nl-NL" sz="1800" dirty="0" smtClean="0">
                <a:sym typeface="Wingdings" pitchFamily="2" charset="2"/>
              </a:rPr>
              <a:t> </a:t>
            </a:r>
            <a:r>
              <a:rPr lang="nl-NL" sz="1800" dirty="0" err="1" smtClean="0">
                <a:sym typeface="Wingdings" pitchFamily="2" charset="2"/>
              </a:rPr>
              <a:t>experiments</a:t>
            </a:r>
            <a:r>
              <a:rPr lang="nl-NL" sz="1800" dirty="0" smtClean="0">
                <a:sym typeface="Wingdings" pitchFamily="2" charset="2"/>
              </a:rPr>
              <a:t>.</a:t>
            </a:r>
            <a:endParaRPr lang="nl-NL" sz="1800" dirty="0">
              <a:sym typeface="Wingdings" pitchFamily="2" charset="2"/>
            </a:endParaRPr>
          </a:p>
          <a:p>
            <a:pPr lvl="1"/>
            <a:r>
              <a:rPr lang="nl-NL" sz="1800" dirty="0" err="1">
                <a:sym typeface="Wingdings" pitchFamily="2" charset="2"/>
              </a:rPr>
              <a:t>Many</a:t>
            </a:r>
            <a:r>
              <a:rPr lang="nl-NL" sz="1800" dirty="0">
                <a:sym typeface="Wingdings" pitchFamily="2" charset="2"/>
              </a:rPr>
              <a:t> </a:t>
            </a:r>
            <a:r>
              <a:rPr lang="nl-NL" sz="1800" dirty="0" err="1">
                <a:sym typeface="Wingdings" pitchFamily="2" charset="2"/>
              </a:rPr>
              <a:t>tutorials</a:t>
            </a:r>
            <a:r>
              <a:rPr lang="nl-NL" sz="1800" dirty="0">
                <a:sym typeface="Wingdings" pitchFamily="2" charset="2"/>
              </a:rPr>
              <a:t> online, does </a:t>
            </a:r>
            <a:r>
              <a:rPr lang="nl-NL" sz="1800" dirty="0" err="1">
                <a:sym typeface="Wingdings" pitchFamily="2" charset="2"/>
              </a:rPr>
              <a:t>not</a:t>
            </a:r>
            <a:r>
              <a:rPr lang="nl-NL" sz="1800" dirty="0">
                <a:sym typeface="Wingdings" pitchFamily="2" charset="2"/>
              </a:rPr>
              <a:t> </a:t>
            </a:r>
            <a:r>
              <a:rPr lang="nl-NL" sz="1800" dirty="0" smtClean="0">
                <a:sym typeface="Wingdings" pitchFamily="2" charset="2"/>
              </a:rPr>
              <a:t>take a long time </a:t>
            </a:r>
            <a:r>
              <a:rPr lang="nl-NL" sz="1800" dirty="0" err="1">
                <a:sym typeface="Wingdings" pitchFamily="2" charset="2"/>
              </a:rPr>
              <a:t>to</a:t>
            </a:r>
            <a:r>
              <a:rPr lang="nl-NL" sz="1800" dirty="0">
                <a:sym typeface="Wingdings" pitchFamily="2" charset="2"/>
              </a:rPr>
              <a:t> </a:t>
            </a:r>
            <a:r>
              <a:rPr lang="nl-NL" sz="1800" dirty="0" err="1">
                <a:sym typeface="Wingdings" pitchFamily="2" charset="2"/>
              </a:rPr>
              <a:t>learn</a:t>
            </a:r>
            <a:r>
              <a:rPr lang="nl-NL" sz="1800" dirty="0">
                <a:sym typeface="Wingdings" pitchFamily="2" charset="2"/>
              </a:rPr>
              <a:t>.</a:t>
            </a:r>
          </a:p>
          <a:p>
            <a:pPr lvl="1"/>
            <a:endParaRPr lang="nl-NL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NL" b="1" dirty="0" err="1">
                <a:sym typeface="Wingdings" pitchFamily="2" charset="2"/>
              </a:rPr>
              <a:t>Example</a:t>
            </a:r>
            <a:r>
              <a:rPr lang="nl-NL" b="1" dirty="0">
                <a:sym typeface="Wingdings" pitchFamily="2" charset="2"/>
              </a:rPr>
              <a:t>: </a:t>
            </a:r>
            <a:r>
              <a:rPr lang="nl-NL" dirty="0">
                <a:sym typeface="Wingdings" pitchFamily="2" charset="2"/>
              </a:rPr>
              <a:t>A </a:t>
            </a:r>
            <a:r>
              <a:rPr lang="nl-NL" dirty="0">
                <a:sym typeface="Wingdings" pitchFamily="2" charset="2"/>
                <a:hlinkClick r:id="rId3"/>
              </a:rPr>
              <a:t>Replication</a:t>
            </a:r>
            <a:r>
              <a:rPr lang="nl-NL" dirty="0">
                <a:sym typeface="Wingdings" pitchFamily="2" charset="2"/>
              </a:rPr>
              <a:t> of </a:t>
            </a:r>
            <a:r>
              <a:rPr lang="nl-NL" dirty="0" err="1">
                <a:sym typeface="Wingdings" pitchFamily="2" charset="2"/>
              </a:rPr>
              <a:t>Cardinaels</a:t>
            </a:r>
            <a:r>
              <a:rPr lang="nl-NL" dirty="0">
                <a:sym typeface="Wingdings" pitchFamily="2" charset="2"/>
              </a:rPr>
              <a:t> (2008) The </a:t>
            </a:r>
            <a:r>
              <a:rPr lang="nl-NL" dirty="0" err="1">
                <a:sym typeface="Wingdings" pitchFamily="2" charset="2"/>
              </a:rPr>
              <a:t>interplay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between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cost</a:t>
            </a:r>
            <a:r>
              <a:rPr lang="nl-NL" dirty="0">
                <a:sym typeface="Wingdings" pitchFamily="2" charset="2"/>
              </a:rPr>
              <a:t> accounting </a:t>
            </a:r>
            <a:r>
              <a:rPr lang="nl-NL" dirty="0" err="1">
                <a:sym typeface="Wingdings" pitchFamily="2" charset="2"/>
              </a:rPr>
              <a:t>knowledge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and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presentation</a:t>
            </a:r>
            <a:r>
              <a:rPr lang="nl-NL" dirty="0">
                <a:sym typeface="Wingdings" pitchFamily="2" charset="2"/>
              </a:rPr>
              <a:t> formats in </a:t>
            </a:r>
            <a:r>
              <a:rPr lang="nl-NL" dirty="0" err="1">
                <a:sym typeface="Wingdings" pitchFamily="2" charset="2"/>
              </a:rPr>
              <a:t>cost-based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decision</a:t>
            </a:r>
            <a:r>
              <a:rPr lang="nl-NL" dirty="0">
                <a:sym typeface="Wingdings" pitchFamily="2" charset="2"/>
              </a:rPr>
              <a:t>-making </a:t>
            </a:r>
            <a:r>
              <a:rPr lang="nl-NL" i="1" dirty="0">
                <a:sym typeface="Wingdings" pitchFamily="2" charset="2"/>
              </a:rPr>
              <a:t>Accounting, </a:t>
            </a:r>
            <a:r>
              <a:rPr lang="nl-NL" i="1" dirty="0" err="1">
                <a:sym typeface="Wingdings" pitchFamily="2" charset="2"/>
              </a:rPr>
              <a:t>Organizations</a:t>
            </a:r>
            <a:r>
              <a:rPr lang="nl-NL" i="1" dirty="0">
                <a:sym typeface="Wingdings" pitchFamily="2" charset="2"/>
              </a:rPr>
              <a:t>, </a:t>
            </a:r>
            <a:r>
              <a:rPr lang="nl-NL" i="1" dirty="0" err="1">
                <a:sym typeface="Wingdings" pitchFamily="2" charset="2"/>
              </a:rPr>
              <a:t>and</a:t>
            </a:r>
            <a:r>
              <a:rPr lang="nl-NL" i="1" dirty="0">
                <a:sym typeface="Wingdings" pitchFamily="2" charset="2"/>
              </a:rPr>
              <a:t> Society</a:t>
            </a:r>
            <a:r>
              <a:rPr lang="nl-NL" dirty="0">
                <a:sym typeface="Wingdings" pitchFamily="2" charset="2"/>
              </a:rPr>
              <a:t>, </a:t>
            </a:r>
            <a:r>
              <a:rPr lang="nl-NL" i="1" dirty="0">
                <a:sym typeface="Wingdings" pitchFamily="2" charset="2"/>
              </a:rPr>
              <a:t>33</a:t>
            </a:r>
            <a:r>
              <a:rPr lang="nl-NL" dirty="0">
                <a:sym typeface="Wingdings" pitchFamily="2" charset="2"/>
              </a:rPr>
              <a:t>(6), 582–602.</a:t>
            </a:r>
          </a:p>
          <a:p>
            <a:pPr marL="0" indent="0">
              <a:buNone/>
            </a:pPr>
            <a:endParaRPr lang="nl-NL" b="1" dirty="0"/>
          </a:p>
        </p:txBody>
      </p:sp>
      <p:pic>
        <p:nvPicPr>
          <p:cNvPr id="4" name="Afbeelding 3">
            <a:hlinkClick r:id="rId4"/>
            <a:extLst>
              <a:ext uri="{FF2B5EF4-FFF2-40B4-BE49-F238E27FC236}">
                <a16:creationId xmlns:a16="http://schemas.microsoft.com/office/drawing/2014/main" id="{EEA6B110-F4C6-F841-8C4D-EA2269575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931" y="172620"/>
            <a:ext cx="1995536" cy="5943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E939161-C97A-F747-A7E6-F25274062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68" y="161815"/>
            <a:ext cx="2102269" cy="1183279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34FD6C87-E052-2B4D-AB43-CDAEA6C2F069}"/>
              </a:ext>
            </a:extLst>
          </p:cNvPr>
          <p:cNvSpPr txBox="1">
            <a:spLocks/>
          </p:cNvSpPr>
          <p:nvPr/>
        </p:nvSpPr>
        <p:spPr>
          <a:xfrm>
            <a:off x="838200" y="180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06386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Qualtrics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7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5CF138-8C97-6540-B3D6-50498ACF0E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199" y="1667875"/>
            <a:ext cx="8216901" cy="4394555"/>
          </a:xfrm>
        </p:spPr>
        <p:txBody>
          <a:bodyPr/>
          <a:lstStyle/>
          <a:p>
            <a:r>
              <a:rPr lang="nl-NL" b="1" dirty="0" err="1"/>
              <a:t>oTree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open-source platform </a:t>
            </a:r>
            <a:r>
              <a:rPr lang="nl-NL" dirty="0" err="1"/>
              <a:t>that</a:t>
            </a:r>
            <a:r>
              <a:rPr lang="nl-NL" dirty="0"/>
              <a:t> combines Python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smtClean="0"/>
              <a:t>Django (Chen, </a:t>
            </a:r>
            <a:r>
              <a:rPr lang="nl-NL" dirty="0" err="1" smtClean="0"/>
              <a:t>Schonger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Wickens</a:t>
            </a:r>
            <a:r>
              <a:rPr lang="nl-NL" dirty="0" smtClean="0"/>
              <a:t> 2016).</a:t>
            </a:r>
            <a:endParaRPr lang="nl-NL" dirty="0"/>
          </a:p>
          <a:p>
            <a:endParaRPr lang="nl-NL" dirty="0"/>
          </a:p>
          <a:p>
            <a:r>
              <a:rPr lang="nl-NL" b="1" dirty="0"/>
              <a:t>Python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object-</a:t>
            </a:r>
            <a:r>
              <a:rPr lang="nl-NL" dirty="0" err="1"/>
              <a:t>oriented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b="1" dirty="0"/>
              <a:t>Django</a:t>
            </a:r>
            <a:r>
              <a:rPr lang="nl-NL" dirty="0"/>
              <a:t> is a high-level Python Web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encourages</a:t>
            </a:r>
            <a:r>
              <a:rPr lang="nl-NL" dirty="0"/>
              <a:t> </a:t>
            </a:r>
            <a:r>
              <a:rPr lang="nl-NL" dirty="0" err="1"/>
              <a:t>rapid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clean, </a:t>
            </a:r>
            <a:r>
              <a:rPr lang="nl-NL" dirty="0" err="1"/>
              <a:t>pragmatic</a:t>
            </a:r>
            <a:r>
              <a:rPr lang="nl-NL" dirty="0"/>
              <a:t> design.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4C7A7D-5B4D-9A4C-8657-15DD11A7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oTree</a:t>
            </a:r>
            <a:r>
              <a:rPr lang="nl-NL" dirty="0"/>
              <a:t> – Learning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Ropes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F6335F5-7A30-7849-99F8-ED6C3DD9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418" y="4070423"/>
            <a:ext cx="3238500" cy="216169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C59B358-85C3-244B-8A0A-1576F7FC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680" y="127111"/>
            <a:ext cx="1290238" cy="107203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81408C4-9BCC-3344-AFAE-5AAE24DB4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0B7674E-6A6C-E941-BBEE-07DD70051F5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/>
              <a:t>Platform-independent </a:t>
            </a:r>
            <a:r>
              <a:rPr lang="nl-NL" dirty="0" err="1"/>
              <a:t>and</a:t>
            </a:r>
            <a:r>
              <a:rPr lang="nl-NL" dirty="0"/>
              <a:t> online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bound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laboratory</a:t>
            </a:r>
            <a:r>
              <a:rPr lang="nl-NL" dirty="0"/>
              <a:t>)</a:t>
            </a:r>
          </a:p>
          <a:p>
            <a:pPr lvl="1"/>
            <a:r>
              <a:rPr lang="nl-NL" sz="1800" dirty="0" err="1" smtClean="0"/>
              <a:t>Participants</a:t>
            </a:r>
            <a:r>
              <a:rPr lang="nl-NL" sz="1800" dirty="0" smtClean="0"/>
              <a:t> do </a:t>
            </a:r>
            <a:r>
              <a:rPr lang="nl-NL" sz="1800" dirty="0" err="1" smtClean="0"/>
              <a:t>not</a:t>
            </a:r>
            <a:r>
              <a:rPr lang="nl-NL" sz="1800" dirty="0" smtClean="0"/>
              <a:t> </a:t>
            </a:r>
            <a:r>
              <a:rPr lang="nl-NL" sz="1800" dirty="0" err="1" smtClean="0"/>
              <a:t>need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install</a:t>
            </a:r>
            <a:r>
              <a:rPr lang="nl-NL" sz="1800" dirty="0" smtClean="0"/>
              <a:t> </a:t>
            </a:r>
            <a:r>
              <a:rPr lang="nl-NL" sz="1800" dirty="0" err="1" smtClean="0"/>
              <a:t>any</a:t>
            </a:r>
            <a:r>
              <a:rPr lang="nl-NL" sz="1800" dirty="0" smtClean="0"/>
              <a:t> software, </a:t>
            </a:r>
            <a:r>
              <a:rPr lang="nl-NL" sz="1800" dirty="0" err="1" smtClean="0"/>
              <a:t>just</a:t>
            </a:r>
            <a:r>
              <a:rPr lang="nl-NL" sz="1800" dirty="0" smtClean="0"/>
              <a:t> </a:t>
            </a:r>
            <a:r>
              <a:rPr lang="nl-NL" sz="1800" dirty="0" err="1" smtClean="0"/>
              <a:t>need</a:t>
            </a:r>
            <a:r>
              <a:rPr lang="nl-NL" sz="1800" dirty="0" smtClean="0"/>
              <a:t> internet browser</a:t>
            </a:r>
            <a:endParaRPr lang="nl-NL" sz="1800" dirty="0"/>
          </a:p>
          <a:p>
            <a:endParaRPr lang="nl-NL" dirty="0"/>
          </a:p>
          <a:p>
            <a:r>
              <a:rPr lang="nl-NL" dirty="0"/>
              <a:t>Great </a:t>
            </a:r>
            <a:r>
              <a:rPr lang="nl-NL" dirty="0" err="1"/>
              <a:t>visuals</a:t>
            </a:r>
            <a:r>
              <a:rPr lang="nl-NL" dirty="0"/>
              <a:t>: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HTML, CSS, </a:t>
            </a:r>
            <a:r>
              <a:rPr lang="nl-NL" dirty="0" err="1"/>
              <a:t>and</a:t>
            </a:r>
            <a:r>
              <a:rPr lang="nl-NL" dirty="0"/>
              <a:t> JS.</a:t>
            </a:r>
          </a:p>
          <a:p>
            <a:endParaRPr lang="nl-NL" dirty="0"/>
          </a:p>
          <a:p>
            <a:r>
              <a:rPr lang="nl-NL" dirty="0"/>
              <a:t>A lot of ready-made </a:t>
            </a:r>
            <a:r>
              <a:rPr lang="nl-NL" dirty="0" err="1"/>
              <a:t>applications</a:t>
            </a:r>
            <a:r>
              <a:rPr lang="nl-NL" dirty="0"/>
              <a:t>: e.g., public </a:t>
            </a:r>
            <a:r>
              <a:rPr lang="nl-NL" dirty="0" err="1"/>
              <a:t>goods</a:t>
            </a:r>
            <a:r>
              <a:rPr lang="nl-NL" dirty="0"/>
              <a:t> games, </a:t>
            </a:r>
            <a:r>
              <a:rPr lang="nl-NL" dirty="0" err="1"/>
              <a:t>Keynesian</a:t>
            </a:r>
            <a:r>
              <a:rPr lang="nl-NL" dirty="0"/>
              <a:t> beauty </a:t>
            </a:r>
            <a:r>
              <a:rPr lang="nl-NL" dirty="0" err="1" smtClean="0"/>
              <a:t>contest</a:t>
            </a:r>
            <a:r>
              <a:rPr lang="nl-NL" dirty="0" smtClean="0"/>
              <a:t>, </a:t>
            </a:r>
            <a:r>
              <a:rPr lang="nl-NL" dirty="0" err="1" smtClean="0"/>
              <a:t>Bomberman</a:t>
            </a:r>
            <a:r>
              <a:rPr lang="nl-NL" dirty="0" smtClean="0"/>
              <a:t> risk </a:t>
            </a:r>
            <a:r>
              <a:rPr lang="nl-NL" dirty="0"/>
              <a:t>g</a:t>
            </a:r>
            <a:r>
              <a:rPr lang="nl-NL" dirty="0" smtClean="0"/>
              <a:t>ame</a:t>
            </a:r>
            <a:endParaRPr lang="nl-NL" dirty="0"/>
          </a:p>
          <a:p>
            <a:endParaRPr lang="nl-NL" dirty="0"/>
          </a:p>
          <a:p>
            <a:r>
              <a:rPr lang="nl-NL" dirty="0"/>
              <a:t>Excellent control room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admin</a:t>
            </a:r>
            <a:endParaRPr lang="nl-NL" dirty="0"/>
          </a:p>
          <a:p>
            <a:pPr lvl="1"/>
            <a:r>
              <a:rPr lang="nl-NL" sz="1800" dirty="0"/>
              <a:t>Live-tracking</a:t>
            </a:r>
          </a:p>
          <a:p>
            <a:pPr lvl="1"/>
            <a:r>
              <a:rPr lang="nl-NL" sz="1800" dirty="0"/>
              <a:t>Automatic </a:t>
            </a:r>
            <a:r>
              <a:rPr lang="nl-NL" sz="1800" dirty="0" err="1"/>
              <a:t>payment</a:t>
            </a:r>
            <a:r>
              <a:rPr lang="nl-NL" sz="1800" dirty="0"/>
              <a:t> system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5299CC-41D0-0B47-9F20-0A49F0D6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oTree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185EDE-4A19-6345-87B6-E4932BF7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86A9993-315D-394C-80E5-8BA259497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04" y="4758922"/>
            <a:ext cx="355409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3AEE629-2EEE-4F42-9403-F7EC4289479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 err="1"/>
              <a:t>Provides</a:t>
            </a:r>
            <a:r>
              <a:rPr lang="nl-NL" dirty="0"/>
              <a:t> </a:t>
            </a:r>
            <a:r>
              <a:rPr lang="nl-NL" dirty="0" err="1"/>
              <a:t>possibilities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more </a:t>
            </a:r>
            <a:r>
              <a:rPr lang="nl-NL" dirty="0" err="1"/>
              <a:t>comprehensive</a:t>
            </a:r>
            <a:r>
              <a:rPr lang="nl-NL" dirty="0"/>
              <a:t> research </a:t>
            </a:r>
            <a:r>
              <a:rPr lang="nl-NL" dirty="0" smtClean="0"/>
              <a:t>designs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dirty="0" err="1" smtClean="0"/>
              <a:t>interactions</a:t>
            </a:r>
            <a:r>
              <a:rPr lang="nl-NL" dirty="0" smtClean="0"/>
              <a:t>, chat </a:t>
            </a:r>
            <a:r>
              <a:rPr lang="nl-NL" dirty="0" err="1" smtClean="0"/>
              <a:t>boxes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software.</a:t>
            </a:r>
            <a:endParaRPr lang="nl-NL" dirty="0"/>
          </a:p>
          <a:p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instance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let auditors do real audit </a:t>
            </a:r>
            <a:r>
              <a:rPr lang="nl-NL" dirty="0" err="1"/>
              <a:t>tasks</a:t>
            </a:r>
            <a:r>
              <a:rPr lang="nl-NL" dirty="0"/>
              <a:t> in </a:t>
            </a:r>
            <a:r>
              <a:rPr lang="nl-NL" dirty="0" err="1"/>
              <a:t>an</a:t>
            </a:r>
            <a:r>
              <a:rPr lang="nl-NL" dirty="0"/>
              <a:t> Excel spreadsheet (</a:t>
            </a:r>
            <a:r>
              <a:rPr lang="nl-NL" dirty="0" err="1"/>
              <a:t>e.g</a:t>
            </a:r>
            <a:r>
              <a:rPr lang="nl-NL" dirty="0"/>
              <a:t>,  Dierynck </a:t>
            </a:r>
            <a:r>
              <a:rPr lang="nl-NL" dirty="0" err="1"/>
              <a:t>and</a:t>
            </a:r>
            <a:r>
              <a:rPr lang="nl-NL" dirty="0"/>
              <a:t> Peters, 2019)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BF3A5E-A9BC-C24F-B664-04FAE57B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oTree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5CC343-F5DB-464B-ACDA-996FD7CA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5729F60-AC65-174F-92BB-40DF7D50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44" y="3676706"/>
            <a:ext cx="6914578" cy="26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1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A72C9F0-563C-164D-8CBC-3F0C2AC23FC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/>
              <a:t>You</a:t>
            </a:r>
            <a:r>
              <a:rPr lang="nl-NL" b="1" dirty="0"/>
              <a:t> </a:t>
            </a:r>
            <a:r>
              <a:rPr lang="nl-NL" b="1" dirty="0" err="1"/>
              <a:t>need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following</a:t>
            </a:r>
            <a:r>
              <a:rPr lang="nl-NL" b="1" dirty="0"/>
              <a:t> </a:t>
            </a:r>
            <a:r>
              <a:rPr lang="nl-NL" b="1" dirty="0" smtClean="0"/>
              <a:t>software </a:t>
            </a:r>
            <a:r>
              <a:rPr lang="nl-NL" b="1" dirty="0" err="1" smtClean="0"/>
              <a:t>to</a:t>
            </a:r>
            <a:r>
              <a:rPr lang="nl-NL" b="1" dirty="0" smtClean="0"/>
              <a:t> </a:t>
            </a:r>
            <a:r>
              <a:rPr lang="nl-NL" b="1" dirty="0"/>
              <a:t>program in </a:t>
            </a:r>
            <a:r>
              <a:rPr lang="nl-NL" b="1" dirty="0" err="1"/>
              <a:t>oTree</a:t>
            </a:r>
            <a:r>
              <a:rPr lang="nl-NL" b="1" dirty="0"/>
              <a:t>:</a:t>
            </a:r>
          </a:p>
          <a:p>
            <a:endParaRPr lang="nl-NL" dirty="0"/>
          </a:p>
          <a:p>
            <a:r>
              <a:rPr lang="nl-NL" dirty="0"/>
              <a:t>Download </a:t>
            </a:r>
            <a:r>
              <a:rPr lang="nl-NL" dirty="0" smtClean="0"/>
              <a:t>Python</a:t>
            </a:r>
            <a:endParaRPr lang="nl-NL" dirty="0"/>
          </a:p>
          <a:p>
            <a:endParaRPr lang="nl-NL" dirty="0"/>
          </a:p>
          <a:p>
            <a:r>
              <a:rPr lang="nl-NL" dirty="0"/>
              <a:t>As </a:t>
            </a:r>
            <a:r>
              <a:rPr lang="nl-NL" dirty="0" err="1"/>
              <a:t>integrated</a:t>
            </a:r>
            <a:r>
              <a:rPr lang="nl-NL" dirty="0"/>
              <a:t> development environment (IDE)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PyCharm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some</a:t>
            </a:r>
            <a:r>
              <a:rPr lang="nl-NL" dirty="0"/>
              <a:t> kind of </a:t>
            </a:r>
            <a:r>
              <a:rPr lang="nl-NL" dirty="0" err="1"/>
              <a:t>version</a:t>
            </a:r>
            <a:r>
              <a:rPr lang="nl-NL" dirty="0"/>
              <a:t> control,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GitHub</a:t>
            </a:r>
            <a:r>
              <a:rPr lang="nl-NL" dirty="0"/>
              <a:t>.</a:t>
            </a:r>
          </a:p>
          <a:p>
            <a:pPr lvl="1"/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you</a:t>
            </a:r>
            <a:r>
              <a:rPr lang="nl-NL" sz="1800" dirty="0"/>
              <a:t> crash </a:t>
            </a:r>
            <a:r>
              <a:rPr lang="nl-NL" sz="1800" dirty="0" err="1"/>
              <a:t>your</a:t>
            </a:r>
            <a:r>
              <a:rPr lang="nl-NL" sz="1800" dirty="0"/>
              <a:t> code,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always</a:t>
            </a:r>
            <a:r>
              <a:rPr lang="nl-NL" sz="1800" dirty="0"/>
              <a:t> go back </a:t>
            </a:r>
            <a:r>
              <a:rPr lang="nl-NL" sz="1800" dirty="0" err="1"/>
              <a:t>to</a:t>
            </a:r>
            <a:r>
              <a:rPr lang="nl-NL" sz="1800" dirty="0"/>
              <a:t> a </a:t>
            </a:r>
            <a:r>
              <a:rPr lang="nl-NL" sz="1800" dirty="0" err="1"/>
              <a:t>previous</a:t>
            </a:r>
            <a:r>
              <a:rPr lang="nl-NL" sz="1800" dirty="0"/>
              <a:t> </a:t>
            </a:r>
            <a:r>
              <a:rPr lang="nl-NL" sz="1800" dirty="0" err="1"/>
              <a:t>version</a:t>
            </a:r>
            <a:r>
              <a:rPr lang="nl-NL" sz="1800" dirty="0"/>
              <a:t> of </a:t>
            </a:r>
            <a:r>
              <a:rPr lang="nl-NL" sz="1800" dirty="0" err="1"/>
              <a:t>the</a:t>
            </a:r>
            <a:r>
              <a:rPr lang="nl-NL" sz="1800" dirty="0"/>
              <a:t> code.</a:t>
            </a:r>
          </a:p>
          <a:p>
            <a:endParaRPr lang="nl-NL" dirty="0"/>
          </a:p>
          <a:p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oTree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prompt.</a:t>
            </a: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C396FA6-3748-7E4B-B1E8-B0342057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Installation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CB82AD-F695-7245-8031-07F256272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50" y="114861"/>
            <a:ext cx="1911350" cy="1084286"/>
          </a:xfrm>
          <a:prstGeom prst="rect">
            <a:avLst/>
          </a:prstGeom>
        </p:spPr>
      </p:pic>
      <p:pic>
        <p:nvPicPr>
          <p:cNvPr id="8" name="Afbeelding 7">
            <a:hlinkClick r:id="rId5"/>
            <a:extLst>
              <a:ext uri="{FF2B5EF4-FFF2-40B4-BE49-F238E27FC236}">
                <a16:creationId xmlns:a16="http://schemas.microsoft.com/office/drawing/2014/main" id="{56F5858A-B8FF-1F43-8AD6-556768D20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252" y="2516768"/>
            <a:ext cx="419100" cy="419100"/>
          </a:xfrm>
          <a:prstGeom prst="rect">
            <a:avLst/>
          </a:prstGeom>
        </p:spPr>
      </p:pic>
      <p:pic>
        <p:nvPicPr>
          <p:cNvPr id="10" name="Afbeelding 9">
            <a:hlinkClick r:id="rId7"/>
            <a:extLst>
              <a:ext uri="{FF2B5EF4-FFF2-40B4-BE49-F238E27FC236}">
                <a16:creationId xmlns:a16="http://schemas.microsoft.com/office/drawing/2014/main" id="{2F4D3597-0113-D541-8AE2-DFC7EFFF8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950" y="3249202"/>
            <a:ext cx="590550" cy="590550"/>
          </a:xfrm>
          <a:prstGeom prst="rect">
            <a:avLst/>
          </a:prstGeom>
        </p:spPr>
      </p:pic>
      <p:pic>
        <p:nvPicPr>
          <p:cNvPr id="11" name="Afbeelding 10">
            <a:hlinkClick r:id="rId3"/>
            <a:extLst>
              <a:ext uri="{FF2B5EF4-FFF2-40B4-BE49-F238E27FC236}">
                <a16:creationId xmlns:a16="http://schemas.microsoft.com/office/drawing/2014/main" id="{52EFE1DB-375F-4241-A5D0-2F0A46F3C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3150" y="4195352"/>
            <a:ext cx="434975" cy="434975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1F47F6E-67A7-7F47-9DDF-A4A4A69624A6}"/>
              </a:ext>
            </a:extLst>
          </p:cNvPr>
          <p:cNvSpPr txBox="1"/>
          <p:nvPr/>
        </p:nvSpPr>
        <p:spPr>
          <a:xfrm>
            <a:off x="9728200" y="9563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BC49809-4CFE-854C-BC4E-B512A2FF0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436" y="5414552"/>
            <a:ext cx="618857" cy="3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7585"/>
      </p:ext>
    </p:extLst>
  </p:cSld>
  <p:clrMapOvr>
    <a:masterClrMapping/>
  </p:clrMapOvr>
</p:sld>
</file>

<file path=ppt/theme/theme1.xml><?xml version="1.0" encoding="utf-8"?>
<a:theme xmlns:a="http://schemas.openxmlformats.org/drawingml/2006/main" name="UvT Simplistic 1 (wid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vT Fonts">
      <a:majorFont>
        <a:latin typeface="ScalaSans"/>
        <a:ea typeface=""/>
        <a:cs typeface=""/>
      </a:majorFont>
      <a:minorFont>
        <a:latin typeface="Scala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vT Simplistic 1 (wide)" id="{582BE0F9-BCF1-43B6-9DE7-F1208A45CCB8}" vid="{780D476B-710A-47A7-8CE1-B3ABC149D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UvT Simplistic 1 (wide)</Template>
  <TotalTime>29986</TotalTime>
  <Words>2606</Words>
  <Application>Microsoft Office PowerPoint</Application>
  <PresentationFormat>Widescreen</PresentationFormat>
  <Paragraphs>364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Wingdings</vt:lpstr>
      <vt:lpstr>Times New Roman</vt:lpstr>
      <vt:lpstr>ScalaSans</vt:lpstr>
      <vt:lpstr>Arial</vt:lpstr>
      <vt:lpstr>Calibri</vt:lpstr>
      <vt:lpstr>UvT Simplistic 1 (wide)</vt:lpstr>
      <vt:lpstr>Building your Own Experiment</vt:lpstr>
      <vt:lpstr>Introduction</vt:lpstr>
      <vt:lpstr>Experimental Software</vt:lpstr>
      <vt:lpstr>Qualtrics</vt:lpstr>
      <vt:lpstr>PowerPoint Presentation</vt:lpstr>
      <vt:lpstr>oTree – Learning the Ropes</vt:lpstr>
      <vt:lpstr>Why oTree?</vt:lpstr>
      <vt:lpstr>Why oTree?</vt:lpstr>
      <vt:lpstr>Installation</vt:lpstr>
      <vt:lpstr>Structure</vt:lpstr>
      <vt:lpstr>An Example</vt:lpstr>
      <vt:lpstr>The Four Building Blocks</vt:lpstr>
      <vt:lpstr>Models.py (Structure)</vt:lpstr>
      <vt:lpstr>Models.py</vt:lpstr>
      <vt:lpstr>Models.py</vt:lpstr>
      <vt:lpstr>Templates</vt:lpstr>
      <vt:lpstr>Templates</vt:lpstr>
      <vt:lpstr>Pages.py</vt:lpstr>
      <vt:lpstr>Experimental Settings (Settings.py)</vt:lpstr>
      <vt:lpstr>Making your Own Online Experiment</vt:lpstr>
      <vt:lpstr>It’s Ready!</vt:lpstr>
      <vt:lpstr>A Live Example</vt:lpstr>
      <vt:lpstr>A Live Example</vt:lpstr>
      <vt:lpstr>A Live Example</vt:lpstr>
      <vt:lpstr>A Live Example</vt:lpstr>
      <vt:lpstr>Server</vt:lpstr>
      <vt:lpstr>Server</vt:lpstr>
      <vt:lpstr>Server</vt:lpstr>
      <vt:lpstr>Online Worker Pools</vt:lpstr>
      <vt:lpstr>Amazon Mechanical Turk</vt:lpstr>
      <vt:lpstr>A M-Turk Manual</vt:lpstr>
      <vt:lpstr>An Active Community</vt:lpstr>
      <vt:lpstr>An Active Community</vt:lpstr>
      <vt:lpstr>How to Link your Experiment with M-Turk</vt:lpstr>
      <vt:lpstr>How to Link your Experiment with M-Turk</vt:lpstr>
      <vt:lpstr>A note on Interaction and M-Turk</vt:lpstr>
      <vt:lpstr>Project Management</vt:lpstr>
      <vt:lpstr>Building your own Experiment is an Art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Sorting Effect of Ex Post Discretionary Adjustment</dc:title>
  <dc:creator>Victor</dc:creator>
  <cp:lastModifiedBy>C.P.H. Peters</cp:lastModifiedBy>
  <cp:revision>1491</cp:revision>
  <cp:lastPrinted>2018-05-14T12:15:12Z</cp:lastPrinted>
  <dcterms:created xsi:type="dcterms:W3CDTF">2016-05-05T11:22:38Z</dcterms:created>
  <dcterms:modified xsi:type="dcterms:W3CDTF">2020-06-14T11:13:25Z</dcterms:modified>
</cp:coreProperties>
</file>